
<file path=[Content_Types].xml><?xml version="1.0" encoding="utf-8"?>
<Types xmlns="http://schemas.openxmlformats.org/package/2006/content-types">
  <Default Extension="png" ContentType="image/png"/>
  <Default Extension="emf" ContentType="image/x-emf"/>
  <Default Extension="pbm" ContentType="image/png"/>
  <Default Extension="jpeg" ContentType="image/jpeg"/>
  <Default Extension="rels" ContentType="application/vnd.openxmlformats-package.relationships+xml"/>
  <Default Extension="xml" ContentType="application/xml"/>
  <Default Extension="tiff" ContentType="image/tif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8"/>
  </p:notesMasterIdLst>
  <p:handoutMasterIdLst>
    <p:handoutMasterId r:id="rId49"/>
  </p:handoutMasterIdLst>
  <p:sldIdLst>
    <p:sldId id="269" r:id="rId2"/>
    <p:sldId id="272" r:id="rId3"/>
    <p:sldId id="308" r:id="rId4"/>
    <p:sldId id="306" r:id="rId5"/>
    <p:sldId id="307" r:id="rId6"/>
    <p:sldId id="309" r:id="rId7"/>
    <p:sldId id="305" r:id="rId8"/>
    <p:sldId id="273" r:id="rId9"/>
    <p:sldId id="328" r:id="rId10"/>
    <p:sldId id="327" r:id="rId11"/>
    <p:sldId id="329" r:id="rId12"/>
    <p:sldId id="333" r:id="rId13"/>
    <p:sldId id="274" r:id="rId14"/>
    <p:sldId id="335" r:id="rId15"/>
    <p:sldId id="330" r:id="rId16"/>
    <p:sldId id="336" r:id="rId17"/>
    <p:sldId id="310" r:id="rId18"/>
    <p:sldId id="311" r:id="rId19"/>
    <p:sldId id="312" r:id="rId20"/>
    <p:sldId id="331" r:id="rId21"/>
    <p:sldId id="322" r:id="rId22"/>
    <p:sldId id="337" r:id="rId23"/>
    <p:sldId id="338" r:id="rId24"/>
    <p:sldId id="324" r:id="rId25"/>
    <p:sldId id="332" r:id="rId26"/>
    <p:sldId id="275" r:id="rId27"/>
    <p:sldId id="340" r:id="rId28"/>
    <p:sldId id="341" r:id="rId29"/>
    <p:sldId id="339" r:id="rId30"/>
    <p:sldId id="313" r:id="rId31"/>
    <p:sldId id="342" r:id="rId32"/>
    <p:sldId id="343" r:id="rId33"/>
    <p:sldId id="344" r:id="rId34"/>
    <p:sldId id="345" r:id="rId35"/>
    <p:sldId id="316" r:id="rId36"/>
    <p:sldId id="317" r:id="rId37"/>
    <p:sldId id="318" r:id="rId38"/>
    <p:sldId id="319" r:id="rId39"/>
    <p:sldId id="346" r:id="rId40"/>
    <p:sldId id="347" r:id="rId41"/>
    <p:sldId id="348" r:id="rId42"/>
    <p:sldId id="349" r:id="rId43"/>
    <p:sldId id="276" r:id="rId44"/>
    <p:sldId id="277" r:id="rId45"/>
    <p:sldId id="303" r:id="rId46"/>
    <p:sldId id="304" r:id="rId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9" userDrawn="1">
          <p15:clr>
            <a:srgbClr val="A4A3A4"/>
          </p15:clr>
        </p15:guide>
        <p15:guide id="2" pos="5692" userDrawn="1">
          <p15:clr>
            <a:srgbClr val="A4A3A4"/>
          </p15:clr>
        </p15:guide>
        <p15:guide id="3" orient="horz" pos="1711" userDrawn="1">
          <p15:clr>
            <a:srgbClr val="A4A3A4"/>
          </p15:clr>
        </p15:guide>
        <p15:guide id="4" orient="horz" pos="1801" userDrawn="1">
          <p15:clr>
            <a:srgbClr val="A4A3A4"/>
          </p15:clr>
        </p15:guide>
        <p15:guide id="5" pos="1111" userDrawn="1">
          <p15:clr>
            <a:srgbClr val="A4A3A4"/>
          </p15:clr>
        </p15:guide>
        <p15:guide id="6" pos="33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83ECE"/>
    <a:srgbClr val="00A6D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46" autoAdjust="0"/>
    <p:restoredTop sz="86465" autoAdjust="0"/>
  </p:normalViewPr>
  <p:slideViewPr>
    <p:cSldViewPr snapToObjects="1">
      <p:cViewPr varScale="1">
        <p:scale>
          <a:sx n="127" d="100"/>
          <a:sy n="127" d="100"/>
        </p:scale>
        <p:origin x="438" y="108"/>
      </p:cViewPr>
      <p:guideLst>
        <p:guide orient="horz" pos="169"/>
        <p:guide pos="5692"/>
        <p:guide orient="horz" pos="1711"/>
        <p:guide orient="horz" pos="1801"/>
        <p:guide pos="1111"/>
        <p:guide pos="33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AE3B3E-782A-9745-8E84-372F7B6771BF}" type="datetimeFigureOut">
              <a:rPr lang="en-US" smtClean="0"/>
              <a:t>3/23/2019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C171C0A-6FC9-E54E-92BE-11816E6C8A1A}" type="slidenum">
              <a:rPr lang="en-US" smtClean="0"/>
              <a:t>‹#›</a:t>
            </a:fld>
            <a:endParaRPr lang="en-US" dirty="0"/>
          </a:p>
        </p:txBody>
      </p:sp>
    </p:spTree>
    <p:extLst>
      <p:ext uri="{BB962C8B-B14F-4D97-AF65-F5344CB8AC3E}">
        <p14:creationId xmlns:p14="http://schemas.microsoft.com/office/powerpoint/2010/main" val="1640606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B4BCCE-7751-C042-83E2-29A6F1E0515A}" type="datetimeFigureOut">
              <a:rPr lang="en-US" smtClean="0"/>
              <a:t>3/23/2019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23839B-1772-C341-A04D-E0AD1038C090}" type="slidenum">
              <a:rPr lang="en-US" smtClean="0"/>
              <a:t>‹#›</a:t>
            </a:fld>
            <a:endParaRPr lang="en-US"/>
          </a:p>
        </p:txBody>
      </p:sp>
    </p:spTree>
    <p:extLst>
      <p:ext uri="{BB962C8B-B14F-4D97-AF65-F5344CB8AC3E}">
        <p14:creationId xmlns:p14="http://schemas.microsoft.com/office/powerpoint/2010/main" val="1419981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1</a:t>
            </a:fld>
            <a:endParaRPr lang="en-US"/>
          </a:p>
        </p:txBody>
      </p:sp>
    </p:spTree>
    <p:extLst>
      <p:ext uri="{BB962C8B-B14F-4D97-AF65-F5344CB8AC3E}">
        <p14:creationId xmlns:p14="http://schemas.microsoft.com/office/powerpoint/2010/main" val="3285021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obvious reason for using convex </a:t>
            </a:r>
            <a:r>
              <a:rPr lang="en-US" dirty="0" err="1" smtClean="0"/>
              <a:t>optimisation</a:t>
            </a:r>
            <a:r>
              <a:rPr lang="en-US" dirty="0" smtClean="0"/>
              <a:t> is the necessary existence of only one global minimum for convex function over its domain. The probability of getting stuck at a local minimum is, therefore, nil. Also, the negative gradient of the function will always lead to the optimum. </a:t>
            </a:r>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15</a:t>
            </a:fld>
            <a:endParaRPr lang="en-US"/>
          </a:p>
        </p:txBody>
      </p:sp>
    </p:spTree>
    <p:extLst>
      <p:ext uri="{BB962C8B-B14F-4D97-AF65-F5344CB8AC3E}">
        <p14:creationId xmlns:p14="http://schemas.microsoft.com/office/powerpoint/2010/main" val="207636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44</a:t>
            </a:fld>
            <a:endParaRPr lang="en-US"/>
          </a:p>
        </p:txBody>
      </p:sp>
    </p:spTree>
    <p:extLst>
      <p:ext uri="{BB962C8B-B14F-4D97-AF65-F5344CB8AC3E}">
        <p14:creationId xmlns:p14="http://schemas.microsoft.com/office/powerpoint/2010/main" val="4185056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Asteroids</a:t>
            </a:r>
            <a:r>
              <a:rPr lang="en-US" baseline="0" dirty="0" smtClean="0"/>
              <a:t> are pristine remnants from the planetary formation. The study of their composition can help understand the process better. They are plentiful in resources and stand as an option for mining. </a:t>
            </a:r>
          </a:p>
          <a:p>
            <a:r>
              <a:rPr lang="en-US" baseline="0" dirty="0" smtClean="0"/>
              <a:t>Chelyabinsk impact, 20 m </a:t>
            </a:r>
            <a:r>
              <a:rPr lang="en-US" baseline="0" dirty="0" err="1" smtClean="0"/>
              <a:t>dia</a:t>
            </a:r>
            <a:r>
              <a:rPr lang="en-US" baseline="0" dirty="0" smtClean="0"/>
              <a:t> asteroid, shockwave across six cities. The threat of impact with Earth, requires missions like asteroid redirect mission. They are therefore a hot topic at present. </a:t>
            </a:r>
          </a:p>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2</a:t>
            </a:fld>
            <a:endParaRPr lang="en-US"/>
          </a:p>
        </p:txBody>
      </p:sp>
    </p:spTree>
    <p:extLst>
      <p:ext uri="{BB962C8B-B14F-4D97-AF65-F5344CB8AC3E}">
        <p14:creationId xmlns:p14="http://schemas.microsoft.com/office/powerpoint/2010/main" val="641015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most current missions to asteroids that have either conducted sampling missions or close proximity operations to small bodies are: . The current phases of these missions are as follows.</a:t>
            </a:r>
          </a:p>
          <a:p>
            <a:r>
              <a:rPr lang="en-US" baseline="0" dirty="0" smtClean="0"/>
              <a:t>For this thesis we take inspiration from Osiris Rex and Rosetta, since we would like to present a solution for a sampling mission for MAB asteroids. (These are between Mars and Jupiter and also less weathered due to their further positioning from the sun as compared  NEAs).</a:t>
            </a:r>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3</a:t>
            </a:fld>
            <a:endParaRPr lang="en-US"/>
          </a:p>
        </p:txBody>
      </p:sp>
    </p:spTree>
    <p:extLst>
      <p:ext uri="{BB962C8B-B14F-4D97-AF65-F5344CB8AC3E}">
        <p14:creationId xmlns:p14="http://schemas.microsoft.com/office/powerpoint/2010/main" val="1173647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Others</a:t>
            </a:r>
            <a:r>
              <a:rPr lang="en-US" baseline="0" dirty="0" smtClean="0"/>
              <a:t> available for attitude: Euler rotation, MRPs</a:t>
            </a:r>
          </a:p>
          <a:p>
            <a:r>
              <a:rPr lang="en-US" baseline="0" dirty="0" smtClean="0"/>
              <a:t>Dual quaternions: 8 tuple representation, one transformation for both rotation and translation</a:t>
            </a:r>
          </a:p>
          <a:p>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4</a:t>
            </a:fld>
            <a:endParaRPr lang="en-US"/>
          </a:p>
        </p:txBody>
      </p:sp>
    </p:spTree>
    <p:extLst>
      <p:ext uri="{BB962C8B-B14F-4D97-AF65-F5344CB8AC3E}">
        <p14:creationId xmlns:p14="http://schemas.microsoft.com/office/powerpoint/2010/main" val="4072053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shape, size,</a:t>
            </a:r>
            <a:r>
              <a:rPr lang="en-US" baseline="0" dirty="0" smtClean="0"/>
              <a:t> rotation rates, densities </a:t>
            </a:r>
            <a:r>
              <a:rPr lang="en-US" baseline="0" dirty="0" err="1" smtClean="0"/>
              <a:t>etc</a:t>
            </a:r>
            <a:endParaRPr lang="en-US" dirty="0" smtClean="0"/>
          </a:p>
          <a:p>
            <a:r>
              <a:rPr lang="en-US" dirty="0" smtClean="0"/>
              <a:t>2. Highly</a:t>
            </a:r>
            <a:r>
              <a:rPr lang="en-US" baseline="0" dirty="0" smtClean="0"/>
              <a:t> perturbed, </a:t>
            </a:r>
            <a:r>
              <a:rPr lang="en-US" dirty="0" smtClean="0"/>
              <a:t>Non central gravity field – SRP –</a:t>
            </a:r>
            <a:r>
              <a:rPr lang="en-US" baseline="0" dirty="0" smtClean="0"/>
              <a:t> 3BP– stable orbits can turn to crashing or escape orbits (seen in mission  also Philae)</a:t>
            </a:r>
            <a:r>
              <a:rPr lang="en-US" dirty="0" smtClean="0"/>
              <a:t> </a:t>
            </a:r>
          </a:p>
          <a:p>
            <a:r>
              <a:rPr lang="en-US" baseline="0" dirty="0" smtClean="0"/>
              <a:t>3. fast rotation – dynamics unpredictable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4. MAB – 2.1 to 3 au, communication ~17</a:t>
            </a:r>
            <a:r>
              <a:rPr lang="en-US" baseline="0" dirty="0" smtClean="0"/>
              <a:t> to 33 </a:t>
            </a:r>
            <a:r>
              <a:rPr lang="en-US" baseline="0" dirty="0" err="1" smtClean="0"/>
              <a:t>mins</a:t>
            </a:r>
            <a:r>
              <a:rPr lang="en-US" baseline="0" dirty="0" smtClean="0"/>
              <a:t>, remote operation costly, delay in </a:t>
            </a:r>
            <a:r>
              <a:rPr lang="en-US" baseline="0" dirty="0" err="1" smtClean="0"/>
              <a:t>comm</a:t>
            </a:r>
            <a:r>
              <a:rPr lang="en-US" baseline="0" dirty="0" smtClean="0"/>
              <a:t> in unforeseen circumstances (The further we go from the sun, the sampled material becomes more and more primitive. )</a:t>
            </a:r>
          </a:p>
          <a:p>
            <a:r>
              <a:rPr lang="en-US" baseline="0" dirty="0" smtClean="0"/>
              <a:t>5. Restrictions on SC design for fuel requirements</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5</a:t>
            </a:fld>
            <a:endParaRPr lang="en-US"/>
          </a:p>
        </p:txBody>
      </p:sp>
    </p:spTree>
    <p:extLst>
      <p:ext uri="{BB962C8B-B14F-4D97-AF65-F5344CB8AC3E}">
        <p14:creationId xmlns:p14="http://schemas.microsoft.com/office/powerpoint/2010/main" val="3374164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shape, size,</a:t>
            </a:r>
            <a:r>
              <a:rPr lang="en-US" baseline="0" dirty="0" smtClean="0"/>
              <a:t> rotation rates, densities </a:t>
            </a:r>
            <a:r>
              <a:rPr lang="en-US" baseline="0" dirty="0" err="1" smtClean="0"/>
              <a:t>etc</a:t>
            </a:r>
            <a:endParaRPr lang="en-US" dirty="0" smtClean="0"/>
          </a:p>
          <a:p>
            <a:r>
              <a:rPr lang="en-US" dirty="0" smtClean="0"/>
              <a:t>2. Highly</a:t>
            </a:r>
            <a:r>
              <a:rPr lang="en-US" baseline="0" dirty="0" smtClean="0"/>
              <a:t> perturbed, </a:t>
            </a:r>
            <a:r>
              <a:rPr lang="en-US" dirty="0" smtClean="0"/>
              <a:t>Non central gravity field – SRP –</a:t>
            </a:r>
            <a:r>
              <a:rPr lang="en-US" baseline="0" dirty="0" smtClean="0"/>
              <a:t> 3BP– stable orbits can turn to crashing or escape orbits (seen in mission  also Philae)</a:t>
            </a:r>
            <a:r>
              <a:rPr lang="en-US" dirty="0" smtClean="0"/>
              <a:t> </a:t>
            </a:r>
          </a:p>
          <a:p>
            <a:r>
              <a:rPr lang="en-US" baseline="0" dirty="0" smtClean="0"/>
              <a:t>3. fast rotation – dynamics unpredictable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4. MAB – 2.1 to 3 au, communication ~17</a:t>
            </a:r>
            <a:r>
              <a:rPr lang="en-US" baseline="0" dirty="0" smtClean="0"/>
              <a:t> to 33 </a:t>
            </a:r>
            <a:r>
              <a:rPr lang="en-US" baseline="0" dirty="0" err="1" smtClean="0"/>
              <a:t>mins</a:t>
            </a:r>
            <a:r>
              <a:rPr lang="en-US" baseline="0" dirty="0" smtClean="0"/>
              <a:t>, remote operation costly, delay in </a:t>
            </a:r>
            <a:r>
              <a:rPr lang="en-US" baseline="0" dirty="0" err="1" smtClean="0"/>
              <a:t>comm</a:t>
            </a:r>
            <a:r>
              <a:rPr lang="en-US" baseline="0" dirty="0" smtClean="0"/>
              <a:t> in unforeseen circumstances (The further we go from the sun, the sampled material becomes more and more primitive. )</a:t>
            </a:r>
          </a:p>
          <a:p>
            <a:r>
              <a:rPr lang="en-US" baseline="0" dirty="0" smtClean="0"/>
              <a:t>5. Restrictions on SC design for fuel requirements</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6</a:t>
            </a:fld>
            <a:endParaRPr lang="en-US"/>
          </a:p>
        </p:txBody>
      </p:sp>
    </p:spTree>
    <p:extLst>
      <p:ext uri="{BB962C8B-B14F-4D97-AF65-F5344CB8AC3E}">
        <p14:creationId xmlns:p14="http://schemas.microsoft.com/office/powerpoint/2010/main" val="715059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7</a:t>
            </a:fld>
            <a:endParaRPr lang="en-US"/>
          </a:p>
        </p:txBody>
      </p:sp>
    </p:spTree>
    <p:extLst>
      <p:ext uri="{BB962C8B-B14F-4D97-AF65-F5344CB8AC3E}">
        <p14:creationId xmlns:p14="http://schemas.microsoft.com/office/powerpoint/2010/main" val="1954347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10</a:t>
            </a:fld>
            <a:endParaRPr lang="en-US"/>
          </a:p>
        </p:txBody>
      </p:sp>
    </p:spTree>
    <p:extLst>
      <p:ext uri="{BB962C8B-B14F-4D97-AF65-F5344CB8AC3E}">
        <p14:creationId xmlns:p14="http://schemas.microsoft.com/office/powerpoint/2010/main" val="2526840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parabola is used to represent a convex function in Figure 6.5a, since it is easy to </a:t>
            </a:r>
            <a:r>
              <a:rPr lang="en-US" dirty="0" err="1" smtClean="0"/>
              <a:t>visualise</a:t>
            </a:r>
            <a:r>
              <a:rPr lang="en-US" dirty="0" smtClean="0"/>
              <a:t>, but it does not </a:t>
            </a:r>
            <a:r>
              <a:rPr lang="en-US" dirty="0" err="1" smtClean="0"/>
              <a:t>generalise</a:t>
            </a:r>
            <a:r>
              <a:rPr lang="en-US" dirty="0" smtClean="0"/>
              <a:t> convexity. In reality, convex sets are not intuitive or easy to </a:t>
            </a:r>
            <a:r>
              <a:rPr lang="en-US" dirty="0" err="1" smtClean="0"/>
              <a:t>visualise</a:t>
            </a:r>
            <a:r>
              <a:rPr lang="en-US" dirty="0" smtClean="0"/>
              <a:t>. </a:t>
            </a:r>
          </a:p>
          <a:p>
            <a:r>
              <a:rPr lang="en-US" dirty="0" smtClean="0"/>
              <a:t>The</a:t>
            </a:r>
            <a:r>
              <a:rPr lang="en-US" baseline="0" dirty="0" smtClean="0"/>
              <a:t> selection of the different methods depends on the type of the OCP, As we will explain in the next slide linear programming is not an option, SDP involves semidefinite positive matrices, SOCP involves Second order cone </a:t>
            </a:r>
            <a:endParaRPr lang="en-US" dirty="0" smtClean="0"/>
          </a:p>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14</a:t>
            </a:fld>
            <a:endParaRPr lang="en-US"/>
          </a:p>
        </p:txBody>
      </p:sp>
    </p:spTree>
    <p:extLst>
      <p:ext uri="{BB962C8B-B14F-4D97-AF65-F5344CB8AC3E}">
        <p14:creationId xmlns:p14="http://schemas.microsoft.com/office/powerpoint/2010/main" val="14942004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1"/>
          </p:nvPr>
        </p:nvSpPr>
        <p:spPr>
          <a:xfrm>
            <a:off x="0" y="0"/>
            <a:ext cx="9144000" cy="5143500"/>
          </a:xfrm>
        </p:spPr>
        <p:txBody>
          <a:bodyPr/>
          <a:lstStyle/>
          <a:p>
            <a:endParaRPr lang="en-US" dirty="0"/>
          </a:p>
        </p:txBody>
      </p:sp>
      <p:pic>
        <p:nvPicPr>
          <p:cNvPr id="12" name="Afbeelding 2" descr="TUDelft_LogoZWART.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146" y="4663753"/>
            <a:ext cx="1104294" cy="323006"/>
          </a:xfrm>
          <a:prstGeom prst="rect">
            <a:avLst/>
          </a:prstGeom>
        </p:spPr>
      </p:pic>
      <p:sp>
        <p:nvSpPr>
          <p:cNvPr id="13" name="Slide Number Placeholder 5"/>
          <p:cNvSpPr txBox="1">
            <a:spLocks/>
          </p:cNvSpPr>
          <p:nvPr userDrawn="1"/>
        </p:nvSpPr>
        <p:spPr>
          <a:xfrm>
            <a:off x="6651560" y="4815702"/>
            <a:ext cx="231637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mtClean="0"/>
              <a:pPr/>
              <a:t>‹#›</a:t>
            </a:fld>
            <a:endParaRPr lang="en-US" dirty="0"/>
          </a:p>
        </p:txBody>
      </p:sp>
      <p:sp>
        <p:nvSpPr>
          <p:cNvPr id="3" name="TextBox 2"/>
          <p:cNvSpPr txBox="1"/>
          <p:nvPr userDrawn="1"/>
        </p:nvSpPr>
        <p:spPr>
          <a:xfrm>
            <a:off x="-3990281" y="418659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120586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BC969583-E79A-1042-84EC-D29163FDB4F0}" type="datetime1">
              <a:rPr lang="de-DE" smtClean="0"/>
              <a:t>23.03.2019</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r>
              <a:rPr lang="en-US" smtClean="0"/>
              <a:t>&lt;Text&gt;</a:t>
            </a:r>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A832CF66-B496-874C-8E08-71A5E0622B6E}" type="slidenum">
              <a:rPr lang="en-US" smtClean="0"/>
              <a:t>‹#›</a:t>
            </a:fld>
            <a:endParaRPr lang="en-US" dirty="0"/>
          </a:p>
        </p:txBody>
      </p:sp>
    </p:spTree>
    <p:extLst>
      <p:ext uri="{BB962C8B-B14F-4D97-AF65-F5344CB8AC3E}">
        <p14:creationId xmlns:p14="http://schemas.microsoft.com/office/powerpoint/2010/main" val="12125356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1"/>
            <a:ext cx="9144000" cy="51434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177705091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72404" y="205979"/>
            <a:ext cx="7090513"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772404" y="1200150"/>
            <a:ext cx="7090513" cy="361555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Slide Number Placeholder 5"/>
          <p:cNvSpPr txBox="1">
            <a:spLocks/>
          </p:cNvSpPr>
          <p:nvPr userDrawn="1"/>
        </p:nvSpPr>
        <p:spPr>
          <a:xfrm>
            <a:off x="6651560" y="4815702"/>
            <a:ext cx="231637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mtClean="0"/>
              <a:pPr/>
              <a:t>‹#›</a:t>
            </a:fld>
            <a:endParaRPr lang="en-US" dirty="0"/>
          </a:p>
        </p:txBody>
      </p:sp>
      <p:pic>
        <p:nvPicPr>
          <p:cNvPr id="6" name="Afbeelding 8" descr="TUDelft_LogoZWART.eps"/>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08624" y="4515071"/>
            <a:ext cx="1104294" cy="430675"/>
          </a:xfrm>
          <a:prstGeom prst="rect">
            <a:avLst/>
          </a:prstGeom>
        </p:spPr>
      </p:pic>
    </p:spTree>
    <p:extLst>
      <p:ext uri="{BB962C8B-B14F-4D97-AF65-F5344CB8AC3E}">
        <p14:creationId xmlns:p14="http://schemas.microsoft.com/office/powerpoint/2010/main" val="13034420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9" r:id="rId3"/>
  </p:sldLayoutIdLst>
  <p:timing>
    <p:tnLst>
      <p:par>
        <p:cTn id="1" dur="indefinite" restart="never" nodeType="tmRoot"/>
      </p:par>
    </p:tnLst>
  </p:timing>
  <p:hf sldNum="0" hdr="0" ftr="0" dt="0"/>
  <p:txStyles>
    <p:titleStyle>
      <a:lvl1pPr algn="l" defTabSz="457200" rtl="0" eaLnBrk="1" latinLnBrk="0" hangingPunct="1">
        <a:spcBef>
          <a:spcPct val="0"/>
        </a:spcBef>
        <a:buNone/>
        <a:defRPr sz="3600" kern="1200">
          <a:solidFill>
            <a:srgbClr val="00A6D6"/>
          </a:solidFill>
          <a:latin typeface="Arial"/>
          <a:ea typeface="+mj-ea"/>
          <a:cs typeface="Arial"/>
        </a:defRPr>
      </a:lvl1pPr>
    </p:titleStyle>
    <p:body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emf"/><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extremetech.com/extreme/286238-hayabusa-2-successfully-collects-sample-from-asteroid-ryugu"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bm"/><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zgif.com-video-to-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pic>
        <p:nvPicPr>
          <p:cNvPr id="8" name="Picture 3" descr="TU_P5#white.eps"/>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0264" y="4389330"/>
            <a:ext cx="1368883" cy="843232"/>
          </a:xfrm>
          <a:prstGeom prst="rect">
            <a:avLst/>
          </a:prstGeom>
        </p:spPr>
      </p:pic>
      <p:sp>
        <p:nvSpPr>
          <p:cNvPr id="5" name="TextBox 4"/>
          <p:cNvSpPr txBox="1"/>
          <p:nvPr/>
        </p:nvSpPr>
        <p:spPr>
          <a:xfrm>
            <a:off x="100264" y="110837"/>
            <a:ext cx="9144000" cy="1354217"/>
          </a:xfrm>
          <a:prstGeom prst="rect">
            <a:avLst/>
          </a:prstGeom>
          <a:noFill/>
        </p:spPr>
        <p:txBody>
          <a:bodyPr wrap="square" rtlCol="0">
            <a:spAutoFit/>
          </a:bodyPr>
          <a:lstStyle/>
          <a:p>
            <a:r>
              <a:rPr lang="en-GB" sz="3200" dirty="0" smtClean="0">
                <a:solidFill>
                  <a:schemeClr val="bg1"/>
                </a:solidFill>
                <a:latin typeface="Times New Roman" panose="02020603050405020304" pitchFamily="18" charset="0"/>
                <a:cs typeface="Times New Roman" panose="02020603050405020304" pitchFamily="18" charset="0"/>
              </a:rPr>
              <a:t>Autonomous Guidance for Asteroid Descent using Successive Convex Optimisation</a:t>
            </a:r>
          </a:p>
          <a:p>
            <a:r>
              <a:rPr lang="en-GB" dirty="0" smtClean="0">
                <a:solidFill>
                  <a:schemeClr val="bg1"/>
                </a:solidFill>
                <a:latin typeface="Times New Roman" panose="02020603050405020304" pitchFamily="18" charset="0"/>
                <a:cs typeface="Times New Roman" panose="02020603050405020304" pitchFamily="18" charset="0"/>
              </a:rPr>
              <a:t>Dual Quaternion Approach</a:t>
            </a:r>
            <a:endParaRPr lang="nl-NL" dirty="0">
              <a:solidFill>
                <a:schemeClr val="bg1"/>
              </a:solidFill>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417152449"/>
              </p:ext>
            </p:extLst>
          </p:nvPr>
        </p:nvGraphicFramePr>
        <p:xfrm>
          <a:off x="2446421" y="4286660"/>
          <a:ext cx="6609347" cy="731520"/>
        </p:xfrm>
        <a:graphic>
          <a:graphicData uri="http://schemas.openxmlformats.org/drawingml/2006/table">
            <a:tbl>
              <a:tblPr firstRow="1" bandRow="1">
                <a:tableStyleId>{5C22544A-7EE6-4342-B048-85BDC9FD1C3A}</a:tableStyleId>
              </a:tblPr>
              <a:tblGrid>
                <a:gridCol w="1974526">
                  <a:extLst>
                    <a:ext uri="{9D8B030D-6E8A-4147-A177-3AD203B41FA5}">
                      <a16:colId xmlns:a16="http://schemas.microsoft.com/office/drawing/2014/main" val="3359895638"/>
                    </a:ext>
                  </a:extLst>
                </a:gridCol>
                <a:gridCol w="4634821">
                  <a:extLst>
                    <a:ext uri="{9D8B030D-6E8A-4147-A177-3AD203B41FA5}">
                      <a16:colId xmlns:a16="http://schemas.microsoft.com/office/drawing/2014/main" val="4282827147"/>
                    </a:ext>
                  </a:extLst>
                </a:gridCol>
              </a:tblGrid>
              <a:tr h="200527">
                <a:tc>
                  <a:txBody>
                    <a:bodyPr/>
                    <a:lstStyle/>
                    <a:p>
                      <a:r>
                        <a:rPr lang="en-GB" sz="1800" b="0" dirty="0" err="1" smtClean="0">
                          <a:latin typeface="Times New Roman" panose="02020603050405020304" pitchFamily="18" charset="0"/>
                          <a:cs typeface="Times New Roman" panose="02020603050405020304" pitchFamily="18" charset="0"/>
                        </a:rPr>
                        <a:t>Dr.</a:t>
                      </a:r>
                      <a:r>
                        <a:rPr lang="en-GB" sz="1800" b="0" dirty="0" smtClean="0">
                          <a:latin typeface="Times New Roman" panose="02020603050405020304" pitchFamily="18" charset="0"/>
                          <a:cs typeface="Times New Roman" panose="02020603050405020304" pitchFamily="18" charset="0"/>
                        </a:rPr>
                        <a:t> </a:t>
                      </a:r>
                      <a:r>
                        <a:rPr lang="en-GB" sz="1800" b="0" dirty="0" err="1" smtClean="0">
                          <a:latin typeface="Times New Roman" panose="02020603050405020304" pitchFamily="18" charset="0"/>
                          <a:cs typeface="Times New Roman" panose="02020603050405020304" pitchFamily="18" charset="0"/>
                        </a:rPr>
                        <a:t>ir.</a:t>
                      </a:r>
                      <a:r>
                        <a:rPr lang="en-GB" sz="1800" b="0" baseline="0" dirty="0" smtClean="0">
                          <a:latin typeface="Times New Roman" panose="02020603050405020304" pitchFamily="18" charset="0"/>
                          <a:cs typeface="Times New Roman" panose="02020603050405020304" pitchFamily="18" charset="0"/>
                        </a:rPr>
                        <a:t> E. </a:t>
                      </a:r>
                      <a:r>
                        <a:rPr lang="en-GB" sz="1800" b="0" baseline="0" dirty="0" err="1" smtClean="0">
                          <a:latin typeface="Times New Roman" panose="02020603050405020304" pitchFamily="18" charset="0"/>
                          <a:cs typeface="Times New Roman" panose="02020603050405020304" pitchFamily="18" charset="0"/>
                        </a:rPr>
                        <a:t>Mooij</a:t>
                      </a:r>
                      <a:endParaRPr lang="nl-NL" sz="1800" b="0"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GB" sz="1800" b="0" dirty="0" smtClean="0">
                          <a:latin typeface="Times New Roman" panose="02020603050405020304" pitchFamily="18" charset="0"/>
                          <a:cs typeface="Times New Roman" panose="02020603050405020304" pitchFamily="18" charset="0"/>
                        </a:rPr>
                        <a:t>TU</a:t>
                      </a:r>
                      <a:r>
                        <a:rPr lang="en-GB" sz="1800" b="0" baseline="0" dirty="0" smtClean="0">
                          <a:latin typeface="Times New Roman" panose="02020603050405020304" pitchFamily="18" charset="0"/>
                          <a:cs typeface="Times New Roman" panose="02020603050405020304" pitchFamily="18" charset="0"/>
                        </a:rPr>
                        <a:t> Delft, Astrodynamics and Space Missions</a:t>
                      </a:r>
                      <a:endParaRPr lang="nl-NL" sz="1800" b="0"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82128"/>
                  </a:ext>
                </a:extLst>
              </a:tr>
              <a:tr h="200527">
                <a:tc>
                  <a:txBody>
                    <a:bodyPr/>
                    <a:lstStyle/>
                    <a:p>
                      <a:r>
                        <a:rPr lang="en-GB" sz="1800" b="0" dirty="0" err="1" smtClean="0">
                          <a:solidFill>
                            <a:schemeClr val="bg1"/>
                          </a:solidFill>
                          <a:latin typeface="Times New Roman" panose="02020603050405020304" pitchFamily="18" charset="0"/>
                          <a:cs typeface="Times New Roman" panose="02020603050405020304" pitchFamily="18" charset="0"/>
                        </a:rPr>
                        <a:t>Dr.</a:t>
                      </a:r>
                      <a:r>
                        <a:rPr lang="en-GB" sz="1800" b="0" dirty="0" smtClean="0">
                          <a:solidFill>
                            <a:schemeClr val="bg1"/>
                          </a:solidFill>
                          <a:latin typeface="Times New Roman" panose="02020603050405020304" pitchFamily="18" charset="0"/>
                          <a:cs typeface="Times New Roman" panose="02020603050405020304" pitchFamily="18" charset="0"/>
                        </a:rPr>
                        <a:t> </a:t>
                      </a:r>
                      <a:r>
                        <a:rPr lang="en-GB" sz="1800" b="0" dirty="0" err="1" smtClean="0">
                          <a:solidFill>
                            <a:schemeClr val="bg1"/>
                          </a:solidFill>
                          <a:latin typeface="Times New Roman" panose="02020603050405020304" pitchFamily="18" charset="0"/>
                          <a:cs typeface="Times New Roman" panose="02020603050405020304" pitchFamily="18" charset="0"/>
                        </a:rPr>
                        <a:t>ir.</a:t>
                      </a:r>
                      <a:r>
                        <a:rPr lang="en-GB" sz="1800" b="0" dirty="0" smtClean="0">
                          <a:solidFill>
                            <a:schemeClr val="bg1"/>
                          </a:solidFill>
                          <a:latin typeface="Times New Roman" panose="02020603050405020304" pitchFamily="18" charset="0"/>
                          <a:cs typeface="Times New Roman" panose="02020603050405020304" pitchFamily="18" charset="0"/>
                        </a:rPr>
                        <a:t> M. </a:t>
                      </a:r>
                      <a:r>
                        <a:rPr lang="en-GB" sz="1800" b="0" dirty="0" err="1" smtClean="0">
                          <a:solidFill>
                            <a:schemeClr val="bg1"/>
                          </a:solidFill>
                          <a:latin typeface="Times New Roman" panose="02020603050405020304" pitchFamily="18" charset="0"/>
                          <a:cs typeface="Times New Roman" panose="02020603050405020304" pitchFamily="18" charset="0"/>
                        </a:rPr>
                        <a:t>Sagliano</a:t>
                      </a:r>
                      <a:endParaRPr lang="nl-NL" sz="1800" b="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GB" sz="1800" b="0" dirty="0" err="1" smtClean="0">
                          <a:solidFill>
                            <a:schemeClr val="bg1"/>
                          </a:solidFill>
                          <a:latin typeface="Times New Roman" panose="02020603050405020304" pitchFamily="18" charset="0"/>
                          <a:cs typeface="Times New Roman" panose="02020603050405020304" pitchFamily="18" charset="0"/>
                        </a:rPr>
                        <a:t>Deutsches</a:t>
                      </a:r>
                      <a:r>
                        <a:rPr lang="en-GB" sz="1800" b="0" baseline="0" dirty="0" smtClean="0">
                          <a:solidFill>
                            <a:schemeClr val="bg1"/>
                          </a:solidFill>
                          <a:latin typeface="Times New Roman" panose="02020603050405020304" pitchFamily="18" charset="0"/>
                          <a:cs typeface="Times New Roman" panose="02020603050405020304" pitchFamily="18" charset="0"/>
                        </a:rPr>
                        <a:t> </a:t>
                      </a:r>
                      <a:r>
                        <a:rPr lang="en-GB" sz="1800" b="0" baseline="0" dirty="0" err="1" smtClean="0">
                          <a:solidFill>
                            <a:schemeClr val="bg1"/>
                          </a:solidFill>
                          <a:latin typeface="Times New Roman" panose="02020603050405020304" pitchFamily="18" charset="0"/>
                          <a:cs typeface="Times New Roman" panose="02020603050405020304" pitchFamily="18" charset="0"/>
                        </a:rPr>
                        <a:t>Zentrum</a:t>
                      </a:r>
                      <a:r>
                        <a:rPr lang="en-GB" sz="1800" b="0" baseline="0" dirty="0" smtClean="0">
                          <a:solidFill>
                            <a:schemeClr val="bg1"/>
                          </a:solidFill>
                          <a:latin typeface="Times New Roman" panose="02020603050405020304" pitchFamily="18" charset="0"/>
                          <a:cs typeface="Times New Roman" panose="02020603050405020304" pitchFamily="18" charset="0"/>
                        </a:rPr>
                        <a:t> fur </a:t>
                      </a:r>
                      <a:r>
                        <a:rPr lang="en-GB" sz="1800" b="0" baseline="0" dirty="0" err="1" smtClean="0">
                          <a:solidFill>
                            <a:schemeClr val="bg1"/>
                          </a:solidFill>
                          <a:latin typeface="Times New Roman" panose="02020603050405020304" pitchFamily="18" charset="0"/>
                          <a:cs typeface="Times New Roman" panose="02020603050405020304" pitchFamily="18" charset="0"/>
                        </a:rPr>
                        <a:t>Luft</a:t>
                      </a:r>
                      <a:r>
                        <a:rPr lang="en-GB" sz="1800" b="0" baseline="0" dirty="0" smtClean="0">
                          <a:solidFill>
                            <a:schemeClr val="bg1"/>
                          </a:solidFill>
                          <a:latin typeface="Times New Roman" panose="02020603050405020304" pitchFamily="18" charset="0"/>
                          <a:cs typeface="Times New Roman" panose="02020603050405020304" pitchFamily="18" charset="0"/>
                        </a:rPr>
                        <a:t>-und </a:t>
                      </a:r>
                      <a:r>
                        <a:rPr lang="en-GB" sz="1800" b="0" baseline="0" dirty="0" err="1" smtClean="0">
                          <a:solidFill>
                            <a:schemeClr val="bg1"/>
                          </a:solidFill>
                          <a:latin typeface="Times New Roman" panose="02020603050405020304" pitchFamily="18" charset="0"/>
                          <a:cs typeface="Times New Roman" panose="02020603050405020304" pitchFamily="18" charset="0"/>
                        </a:rPr>
                        <a:t>Raumfahrt</a:t>
                      </a:r>
                      <a:r>
                        <a:rPr lang="en-GB" sz="1800" b="0" baseline="0" dirty="0" smtClean="0">
                          <a:solidFill>
                            <a:schemeClr val="bg1"/>
                          </a:solidFill>
                          <a:latin typeface="Times New Roman" panose="02020603050405020304" pitchFamily="18" charset="0"/>
                          <a:cs typeface="Times New Roman" panose="02020603050405020304" pitchFamily="18" charset="0"/>
                        </a:rPr>
                        <a:t> </a:t>
                      </a:r>
                      <a:r>
                        <a:rPr lang="en-GB" sz="1800" b="0" baseline="0" dirty="0" err="1" smtClean="0">
                          <a:solidFill>
                            <a:schemeClr val="bg1"/>
                          </a:solidFill>
                          <a:latin typeface="Times New Roman" panose="02020603050405020304" pitchFamily="18" charset="0"/>
                          <a:cs typeface="Times New Roman" panose="02020603050405020304" pitchFamily="18" charset="0"/>
                        </a:rPr>
                        <a:t>e.V</a:t>
                      </a:r>
                      <a:r>
                        <a:rPr lang="en-GB" sz="1800" b="0" baseline="0" dirty="0" smtClean="0">
                          <a:solidFill>
                            <a:schemeClr val="bg1"/>
                          </a:solidFill>
                          <a:latin typeface="Times New Roman" panose="02020603050405020304" pitchFamily="18" charset="0"/>
                          <a:cs typeface="Times New Roman" panose="02020603050405020304" pitchFamily="18" charset="0"/>
                        </a:rPr>
                        <a:t>.</a:t>
                      </a:r>
                      <a:endParaRPr lang="nl-NL" sz="1800" b="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98277725"/>
                  </a:ext>
                </a:extLst>
              </a:tr>
            </a:tbl>
          </a:graphicData>
        </a:graphic>
      </p:graphicFrame>
      <p:sp>
        <p:nvSpPr>
          <p:cNvPr id="9" name="TextBox 8"/>
          <p:cNvSpPr txBox="1"/>
          <p:nvPr/>
        </p:nvSpPr>
        <p:spPr>
          <a:xfrm>
            <a:off x="100264" y="1575891"/>
            <a:ext cx="1284663" cy="369332"/>
          </a:xfrm>
          <a:prstGeom prst="rect">
            <a:avLst/>
          </a:prstGeom>
          <a:noFill/>
        </p:spPr>
        <p:txBody>
          <a:bodyPr wrap="square" rtlCol="0">
            <a:spAutoFit/>
          </a:bodyPr>
          <a:lstStyle/>
          <a:p>
            <a:r>
              <a:rPr lang="en-GB" dirty="0" smtClean="0">
                <a:solidFill>
                  <a:schemeClr val="bg1"/>
                </a:solidFill>
                <a:latin typeface="Times New Roman" panose="02020603050405020304" pitchFamily="18" charset="0"/>
                <a:cs typeface="Times New Roman" panose="02020603050405020304" pitchFamily="18" charset="0"/>
              </a:rPr>
              <a:t>S. Hazra</a:t>
            </a:r>
            <a:endParaRPr lang="nl-NL"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811" y="3651870"/>
            <a:ext cx="1099567" cy="916306"/>
          </a:xfrm>
          <a:prstGeom prst="rect">
            <a:avLst/>
          </a:prstGeom>
        </p:spPr>
      </p:pic>
    </p:spTree>
    <p:extLst>
      <p:ext uri="{BB962C8B-B14F-4D97-AF65-F5344CB8AC3E}">
        <p14:creationId xmlns:p14="http://schemas.microsoft.com/office/powerpoint/2010/main" val="121792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24"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22" presetClass="entr" presetSubtype="8"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0" repeatCount="indefinite" fill="remove" display="0">
                  <p:stCondLst>
                    <p:cond delay="indefinite"/>
                  </p:stCondLst>
                </p:cTn>
                <p:tgtEl>
                  <p:spTgt spid="3"/>
                </p:tgtEl>
              </p:cMediaNode>
            </p:video>
            <p:seq concurrent="1" nextAc="seek">
              <p:cTn id="31" restart="whenNotActive" fill="hold" evtFilter="cancelBubble" nodeType="interactiveSeq">
                <p:stCondLst>
                  <p:cond evt="onClick" delay="0">
                    <p:tgtEl>
                      <p:spTgt spid="3"/>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3"/>
                                        </p:tgtEl>
                                      </p:cBhvr>
                                    </p:cmd>
                                  </p:childTnLst>
                                </p:cTn>
                              </p:par>
                            </p:childTnLst>
                          </p:cTn>
                        </p:par>
                      </p:childTnLst>
                    </p:cTn>
                  </p:par>
                </p:childTnLst>
              </p:cTn>
              <p:nextCondLst>
                <p:cond evt="onClick" delay="0">
                  <p:tgtEl>
                    <p:spTgt spid="3"/>
                  </p:tgtEl>
                </p:cond>
              </p:nextCondLst>
            </p:seq>
          </p:childTnLst>
        </p:cTn>
      </p:par>
    </p:tnLst>
    <p:bldLst>
      <p:bldP spid="5"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1945537" y="-160337"/>
            <a:ext cx="7090513" cy="857250"/>
          </a:xfrm>
        </p:spPr>
        <p:txBody>
          <a:bodyPr>
            <a:normAutofit/>
          </a:bodyPr>
          <a:lstStyle/>
          <a:p>
            <a:pPr algn="ctr"/>
            <a:r>
              <a:rPr lang="en-US" dirty="0" smtClean="0">
                <a:solidFill>
                  <a:schemeClr val="tx1">
                    <a:lumMod val="95000"/>
                    <a:lumOff val="5000"/>
                  </a:schemeClr>
                </a:solidFill>
                <a:latin typeface="Times New Roman" charset="0"/>
                <a:ea typeface="Times New Roman" charset="0"/>
                <a:cs typeface="Times New Roman" charset="0"/>
              </a:rPr>
              <a:t>What is the </a:t>
            </a:r>
            <a:r>
              <a:rPr lang="en-US" dirty="0">
                <a:solidFill>
                  <a:schemeClr val="tx1">
                    <a:lumMod val="95000"/>
                    <a:lumOff val="5000"/>
                  </a:schemeClr>
                </a:solidFill>
                <a:latin typeface="Times New Roman" charset="0"/>
                <a:ea typeface="Times New Roman" charset="0"/>
                <a:cs typeface="Times New Roman" charset="0"/>
              </a:rPr>
              <a:t>e</a:t>
            </a:r>
            <a:r>
              <a:rPr lang="en-US" dirty="0" smtClean="0">
                <a:solidFill>
                  <a:schemeClr val="tx1">
                    <a:lumMod val="95000"/>
                    <a:lumOff val="5000"/>
                  </a:schemeClr>
                </a:solidFill>
                <a:latin typeface="Times New Roman" charset="0"/>
                <a:ea typeface="Times New Roman" charset="0"/>
                <a:cs typeface="Times New Roman" charset="0"/>
              </a:rPr>
              <a:t>nvironment like?</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4235" y="1579688"/>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Content Placeholder 2"/>
          <p:cNvSpPr>
            <a:spLocks noGrp="1"/>
          </p:cNvSpPr>
          <p:nvPr>
            <p:ph idx="1"/>
          </p:nvPr>
        </p:nvSpPr>
        <p:spPr>
          <a:xfrm>
            <a:off x="5981016" y="932533"/>
            <a:ext cx="2955970" cy="3991662"/>
          </a:xfrm>
        </p:spPr>
        <p:txBody>
          <a:bodyPr>
            <a:normAutofit/>
          </a:bodyPr>
          <a:lstStyle/>
          <a:p>
            <a:r>
              <a:rPr lang="nl-NL" sz="2000" dirty="0" err="1" smtClean="0">
                <a:latin typeface="Times New Roman" panose="02020603050405020304" pitchFamily="18" charset="0"/>
                <a:cs typeface="Times New Roman" panose="02020603050405020304" pitchFamily="18" charset="0"/>
              </a:rPr>
              <a:t>Internal</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disturbances</a:t>
            </a:r>
            <a:endParaRPr lang="nl-NL" sz="2000" dirty="0" smtClean="0">
              <a:latin typeface="Times New Roman" panose="02020603050405020304" pitchFamily="18" charset="0"/>
              <a:cs typeface="Times New Roman" panose="02020603050405020304" pitchFamily="18" charset="0"/>
            </a:endParaRPr>
          </a:p>
          <a:p>
            <a:pPr lvl="1"/>
            <a:r>
              <a:rPr lang="nl-NL" sz="1600" dirty="0" err="1" smtClean="0">
                <a:latin typeface="Times New Roman" panose="02020603050405020304" pitchFamily="18" charset="0"/>
                <a:cs typeface="Times New Roman" panose="02020603050405020304" pitchFamily="18" charset="0"/>
              </a:rPr>
              <a:t>Flexible</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dynamics</a:t>
            </a:r>
            <a:endParaRPr lang="nl-NL" sz="1600" dirty="0">
              <a:latin typeface="Times New Roman" panose="02020603050405020304" pitchFamily="18" charset="0"/>
              <a:cs typeface="Times New Roman" panose="02020603050405020304" pitchFamily="18" charset="0"/>
            </a:endParaRPr>
          </a:p>
          <a:p>
            <a:pPr lvl="1"/>
            <a:r>
              <a:rPr lang="nl-NL" sz="1600" dirty="0" err="1" smtClean="0">
                <a:latin typeface="Times New Roman" panose="02020603050405020304" pitchFamily="18" charset="0"/>
                <a:cs typeface="Times New Roman" panose="02020603050405020304" pitchFamily="18" charset="0"/>
              </a:rPr>
              <a:t>Sloshing</a:t>
            </a:r>
            <a:endParaRPr lang="nl-NL" sz="1600" dirty="0" smtClean="0">
              <a:latin typeface="Times New Roman" panose="02020603050405020304" pitchFamily="18" charset="0"/>
              <a:cs typeface="Times New Roman" panose="02020603050405020304" pitchFamily="18" charset="0"/>
            </a:endParaRPr>
          </a:p>
          <a:p>
            <a:pPr lvl="1"/>
            <a:endParaRPr lang="nl-NL" sz="2000" dirty="0">
              <a:latin typeface="Times New Roman" panose="02020603050405020304" pitchFamily="18" charset="0"/>
              <a:cs typeface="Times New Roman" panose="02020603050405020304" pitchFamily="18" charset="0"/>
            </a:endParaRPr>
          </a:p>
          <a:p>
            <a:r>
              <a:rPr lang="nl-NL" sz="2000" dirty="0" err="1" smtClean="0">
                <a:latin typeface="Times New Roman" panose="02020603050405020304" pitchFamily="18" charset="0"/>
                <a:cs typeface="Times New Roman" panose="02020603050405020304" pitchFamily="18" charset="0"/>
              </a:rPr>
              <a:t>External</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disturbances</a:t>
            </a:r>
            <a:endParaRPr lang="nl-NL" sz="2000" dirty="0" smtClean="0">
              <a:latin typeface="Times New Roman" panose="02020603050405020304" pitchFamily="18" charset="0"/>
              <a:cs typeface="Times New Roman" panose="02020603050405020304" pitchFamily="18" charset="0"/>
            </a:endParaRPr>
          </a:p>
          <a:p>
            <a:pPr lvl="1"/>
            <a:r>
              <a:rPr lang="nl-NL" sz="1600" dirty="0" err="1" smtClean="0">
                <a:latin typeface="Times New Roman" panose="02020603050405020304" pitchFamily="18" charset="0"/>
                <a:cs typeface="Times New Roman" panose="02020603050405020304" pitchFamily="18" charset="0"/>
              </a:rPr>
              <a:t>Perturbed</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gravity</a:t>
            </a:r>
            <a:endParaRPr lang="nl-NL" sz="1600" dirty="0" smtClean="0">
              <a:latin typeface="Times New Roman" panose="02020603050405020304" pitchFamily="18" charset="0"/>
              <a:cs typeface="Times New Roman" panose="02020603050405020304" pitchFamily="18" charset="0"/>
            </a:endParaRPr>
          </a:p>
          <a:p>
            <a:pPr lvl="1"/>
            <a:r>
              <a:rPr lang="nl-NL" sz="1600" dirty="0" smtClean="0">
                <a:latin typeface="Times New Roman" panose="02020603050405020304" pitchFamily="18" charset="0"/>
                <a:cs typeface="Times New Roman" panose="02020603050405020304" pitchFamily="18" charset="0"/>
              </a:rPr>
              <a:t>Solar </a:t>
            </a:r>
            <a:r>
              <a:rPr lang="nl-NL" sz="1600" dirty="0" err="1" smtClean="0">
                <a:latin typeface="Times New Roman" panose="02020603050405020304" pitchFamily="18" charset="0"/>
                <a:cs typeface="Times New Roman" panose="02020603050405020304" pitchFamily="18" charset="0"/>
              </a:rPr>
              <a:t>Radiation</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Pressure</a:t>
            </a:r>
            <a:endParaRPr lang="nl-NL" sz="1600" dirty="0" smtClean="0">
              <a:latin typeface="Times New Roman" panose="02020603050405020304" pitchFamily="18" charset="0"/>
              <a:cs typeface="Times New Roman" panose="02020603050405020304" pitchFamily="18" charset="0"/>
            </a:endParaRPr>
          </a:p>
          <a:p>
            <a:pPr lvl="1"/>
            <a:r>
              <a:rPr lang="nl-NL" sz="1600" dirty="0" err="1" smtClean="0">
                <a:latin typeface="Times New Roman" panose="02020603050405020304" pitchFamily="18" charset="0"/>
                <a:cs typeface="Times New Roman" panose="02020603050405020304" pitchFamily="18" charset="0"/>
              </a:rPr>
              <a:t>Third</a:t>
            </a:r>
            <a:r>
              <a:rPr lang="nl-NL" sz="1600" dirty="0" smtClean="0">
                <a:latin typeface="Times New Roman" panose="02020603050405020304" pitchFamily="18" charset="0"/>
                <a:cs typeface="Times New Roman" panose="02020603050405020304" pitchFamily="18" charset="0"/>
              </a:rPr>
              <a:t> Body </a:t>
            </a:r>
            <a:r>
              <a:rPr lang="nl-NL" sz="1600" dirty="0" err="1" smtClean="0">
                <a:latin typeface="Times New Roman" panose="02020603050405020304" pitchFamily="18" charset="0"/>
                <a:cs typeface="Times New Roman" panose="02020603050405020304" pitchFamily="18" charset="0"/>
              </a:rPr>
              <a:t>Perturbation</a:t>
            </a:r>
            <a:endParaRPr lang="nl-NL" sz="1600" dirty="0" smtClean="0">
              <a:latin typeface="Times New Roman" panose="02020603050405020304" pitchFamily="18" charset="0"/>
              <a:cs typeface="Times New Roman" panose="02020603050405020304" pitchFamily="18" charset="0"/>
            </a:endParaRPr>
          </a:p>
          <a:p>
            <a:pPr lvl="1"/>
            <a:endParaRPr lang="nl-NL" sz="16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3713" y="866168"/>
            <a:ext cx="4055782" cy="3195979"/>
          </a:xfrm>
          <a:prstGeom prst="rect">
            <a:avLst/>
          </a:prstGeom>
        </p:spPr>
      </p:pic>
      <p:sp>
        <p:nvSpPr>
          <p:cNvPr id="25" name="TextBox 24"/>
          <p:cNvSpPr txBox="1"/>
          <p:nvPr/>
        </p:nvSpPr>
        <p:spPr>
          <a:xfrm>
            <a:off x="1801903" y="3998152"/>
            <a:ext cx="4211960"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3</a:t>
            </a:r>
            <a:r>
              <a:rPr lang="en-US" sz="1200" dirty="0" smtClean="0">
                <a:latin typeface="Times New Roman" charset="0"/>
                <a:ea typeface="Times New Roman" charset="0"/>
                <a:cs typeface="Times New Roman" charset="0"/>
              </a:rPr>
              <a:t>: Gravitational and perturbing accelerations on Rosetta, while performing close proximity operations at Comet 67P.</a:t>
            </a:r>
            <a:endParaRPr lang="en-US" sz="1200" dirty="0">
              <a:latin typeface="Times New Roman" charset="0"/>
              <a:ea typeface="Times New Roman" charset="0"/>
              <a:cs typeface="Times New Roman" charset="0"/>
            </a:endParaRPr>
          </a:p>
        </p:txBody>
      </p:sp>
      <p:cxnSp>
        <p:nvCxnSpPr>
          <p:cNvPr id="3" name="Straight Arrow Connector 2"/>
          <p:cNvCxnSpPr/>
          <p:nvPr/>
        </p:nvCxnSpPr>
        <p:spPr>
          <a:xfrm flipH="1" flipV="1">
            <a:off x="5292080" y="2001987"/>
            <a:ext cx="1224136" cy="77518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flipV="1">
            <a:off x="5148064" y="2355727"/>
            <a:ext cx="1368152" cy="42144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flipV="1">
            <a:off x="5436096" y="2571752"/>
            <a:ext cx="1080120" cy="505683"/>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5580114" y="3345540"/>
            <a:ext cx="936102" cy="279950"/>
          </a:xfrm>
          <a:prstGeom prst="straightConnector1">
            <a:avLst/>
          </a:prstGeom>
          <a:ln>
            <a:solidFill>
              <a:srgbClr val="483ECE"/>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473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1000"/>
                                        <p:tgtEl>
                                          <p:spTgt spid="25"/>
                                        </p:tgtEl>
                                      </p:cBhvr>
                                    </p:animEffect>
                                    <p:anim calcmode="lin" valueType="num">
                                      <p:cBhvr>
                                        <p:cTn id="31" dur="1000" fill="hold"/>
                                        <p:tgtEl>
                                          <p:spTgt spid="25"/>
                                        </p:tgtEl>
                                        <p:attrNameLst>
                                          <p:attrName>ppt_x</p:attrName>
                                        </p:attrNameLst>
                                      </p:cBhvr>
                                      <p:tavLst>
                                        <p:tav tm="0">
                                          <p:val>
                                            <p:strVal val="#ppt_x"/>
                                          </p:val>
                                        </p:tav>
                                        <p:tav tm="100000">
                                          <p:val>
                                            <p:strVal val="#ppt_x"/>
                                          </p:val>
                                        </p:tav>
                                      </p:tavLst>
                                    </p:anim>
                                    <p:anim calcmode="lin" valueType="num">
                                      <p:cBhvr>
                                        <p:cTn id="3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1945537" y="23506"/>
            <a:ext cx="7090513" cy="857250"/>
          </a:xfrm>
        </p:spPr>
        <p:txBody>
          <a:bodyPr>
            <a:normAutofit fontScale="90000"/>
          </a:bodyPr>
          <a:lstStyle/>
          <a:p>
            <a:pPr algn="ctr"/>
            <a:r>
              <a:rPr lang="en-US" dirty="0" smtClean="0">
                <a:solidFill>
                  <a:schemeClr val="tx1">
                    <a:lumMod val="95000"/>
                    <a:lumOff val="5000"/>
                  </a:schemeClr>
                </a:solidFill>
                <a:latin typeface="Times New Roman" charset="0"/>
                <a:ea typeface="Times New Roman" charset="0"/>
                <a:cs typeface="Times New Roman" charset="0"/>
              </a:rPr>
              <a:t>What is required from the </a:t>
            </a:r>
            <a:r>
              <a:rPr lang="en-US" dirty="0" smtClean="0">
                <a:solidFill>
                  <a:schemeClr val="tx1">
                    <a:lumMod val="95000"/>
                    <a:lumOff val="5000"/>
                  </a:schemeClr>
                </a:solidFill>
                <a:latin typeface="Times New Roman" charset="0"/>
                <a:ea typeface="Times New Roman" charset="0"/>
                <a:cs typeface="Times New Roman" charset="0"/>
              </a:rPr>
              <a:t>descent guidance </a:t>
            </a:r>
            <a:r>
              <a:rPr lang="en-US" dirty="0" smtClean="0">
                <a:solidFill>
                  <a:schemeClr val="tx1">
                    <a:lumMod val="95000"/>
                    <a:lumOff val="5000"/>
                  </a:schemeClr>
                </a:solidFill>
                <a:latin typeface="Times New Roman" charset="0"/>
                <a:ea typeface="Times New Roman" charset="0"/>
                <a:cs typeface="Times New Roman" charset="0"/>
              </a:rPr>
              <a:t>algorithm?</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4235" y="1579688"/>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Content Placeholder 2"/>
          <p:cNvSpPr>
            <a:spLocks noGrp="1"/>
          </p:cNvSpPr>
          <p:nvPr>
            <p:ph idx="1"/>
          </p:nvPr>
        </p:nvSpPr>
        <p:spPr>
          <a:xfrm>
            <a:off x="3563888" y="1456415"/>
            <a:ext cx="4032994" cy="2109546"/>
          </a:xfrm>
        </p:spPr>
        <p:txBody>
          <a:bodyPr>
            <a:normAutofit fontScale="92500" lnSpcReduction="10000"/>
          </a:bodyPr>
          <a:lstStyle/>
          <a:p>
            <a:r>
              <a:rPr lang="nl-NL" sz="2000" dirty="0" smtClean="0">
                <a:latin typeface="Times New Roman" panose="02020603050405020304" pitchFamily="18" charset="0"/>
                <a:cs typeface="Times New Roman" panose="02020603050405020304" pitchFamily="18" charset="0"/>
              </a:rPr>
              <a:t>Minimum </a:t>
            </a:r>
            <a:r>
              <a:rPr lang="nl-NL" sz="2000" dirty="0" err="1" smtClean="0">
                <a:latin typeface="Times New Roman" panose="02020603050405020304" pitchFamily="18" charset="0"/>
                <a:cs typeface="Times New Roman" panose="02020603050405020304" pitchFamily="18" charset="0"/>
              </a:rPr>
              <a:t>propellant</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consumption</a:t>
            </a:r>
            <a:endParaRPr lang="nl-NL" sz="2000" dirty="0">
              <a:latin typeface="Times New Roman" panose="02020603050405020304" pitchFamily="18" charset="0"/>
              <a:cs typeface="Times New Roman" panose="02020603050405020304" pitchFamily="18" charset="0"/>
            </a:endParaRPr>
          </a:p>
          <a:p>
            <a:r>
              <a:rPr lang="nl-NL" sz="2000" dirty="0" err="1" smtClean="0">
                <a:latin typeface="Times New Roman" panose="02020603050405020304" pitchFamily="18" charset="0"/>
                <a:cs typeface="Times New Roman" panose="02020603050405020304" pitchFamily="18" charset="0"/>
              </a:rPr>
              <a:t>Constrained</a:t>
            </a:r>
            <a:r>
              <a:rPr lang="nl-NL" sz="2000" dirty="0" smtClean="0">
                <a:latin typeface="Times New Roman" panose="02020603050405020304" pitchFamily="18" charset="0"/>
                <a:cs typeface="Times New Roman" panose="02020603050405020304" pitchFamily="18" charset="0"/>
              </a:rPr>
              <a:t> SC </a:t>
            </a:r>
            <a:r>
              <a:rPr lang="nl-NL" sz="2000" dirty="0" err="1" smtClean="0">
                <a:latin typeface="Times New Roman" panose="02020603050405020304" pitchFamily="18" charset="0"/>
                <a:cs typeface="Times New Roman" panose="02020603050405020304" pitchFamily="18" charset="0"/>
              </a:rPr>
              <a:t>altitude</a:t>
            </a:r>
            <a:endParaRPr lang="nl-NL" sz="2000" dirty="0">
              <a:latin typeface="Times New Roman" panose="02020603050405020304" pitchFamily="18" charset="0"/>
              <a:cs typeface="Times New Roman" panose="02020603050405020304" pitchFamily="18" charset="0"/>
            </a:endParaRPr>
          </a:p>
          <a:p>
            <a:r>
              <a:rPr lang="nl-NL" sz="2000" dirty="0" err="1" smtClean="0">
                <a:latin typeface="Times New Roman" panose="02020603050405020304" pitchFamily="18" charset="0"/>
                <a:cs typeface="Times New Roman" panose="02020603050405020304" pitchFamily="18" charset="0"/>
              </a:rPr>
              <a:t>Constrained</a:t>
            </a:r>
            <a:r>
              <a:rPr lang="nl-NL" sz="2000" dirty="0" smtClean="0">
                <a:latin typeface="Times New Roman" panose="02020603050405020304" pitchFamily="18" charset="0"/>
                <a:cs typeface="Times New Roman" panose="02020603050405020304" pitchFamily="18" charset="0"/>
              </a:rPr>
              <a:t> SC attitude</a:t>
            </a:r>
          </a:p>
          <a:p>
            <a:r>
              <a:rPr lang="nl-NL" sz="2000" dirty="0" err="1" smtClean="0">
                <a:latin typeface="Times New Roman" panose="02020603050405020304" pitchFamily="18" charset="0"/>
                <a:cs typeface="Times New Roman" panose="02020603050405020304" pitchFamily="18" charset="0"/>
              </a:rPr>
              <a:t>Constrained</a:t>
            </a:r>
            <a:r>
              <a:rPr lang="nl-NL" sz="2000" dirty="0" smtClean="0">
                <a:latin typeface="Times New Roman" panose="02020603050405020304" pitchFamily="18" charset="0"/>
                <a:cs typeface="Times New Roman" panose="02020603050405020304" pitchFamily="18" charset="0"/>
              </a:rPr>
              <a:t> SC </a:t>
            </a:r>
            <a:r>
              <a:rPr lang="nl-NL" sz="2000" dirty="0" err="1" smtClean="0">
                <a:latin typeface="Times New Roman" panose="02020603050405020304" pitchFamily="18" charset="0"/>
                <a:cs typeface="Times New Roman" panose="02020603050405020304" pitchFamily="18" charset="0"/>
              </a:rPr>
              <a:t>angular</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rate</a:t>
            </a:r>
            <a:endParaRPr lang="nl-NL" sz="2000" dirty="0" smtClean="0">
              <a:latin typeface="Times New Roman" panose="02020603050405020304" pitchFamily="18" charset="0"/>
              <a:cs typeface="Times New Roman" panose="02020603050405020304" pitchFamily="18" charset="0"/>
            </a:endParaRPr>
          </a:p>
          <a:p>
            <a:r>
              <a:rPr lang="nl-NL" sz="2000" dirty="0" err="1" smtClean="0">
                <a:latin typeface="Times New Roman" panose="02020603050405020304" pitchFamily="18" charset="0"/>
                <a:cs typeface="Times New Roman" panose="02020603050405020304" pitchFamily="18" charset="0"/>
              </a:rPr>
              <a:t>Constrained</a:t>
            </a:r>
            <a:r>
              <a:rPr lang="nl-NL" sz="2000" dirty="0" smtClean="0">
                <a:latin typeface="Times New Roman" panose="02020603050405020304" pitchFamily="18" charset="0"/>
                <a:cs typeface="Times New Roman" panose="02020603050405020304" pitchFamily="18" charset="0"/>
              </a:rPr>
              <a:t> SC </a:t>
            </a:r>
            <a:r>
              <a:rPr lang="nl-NL" sz="2000" dirty="0" err="1" smtClean="0">
                <a:latin typeface="Times New Roman" panose="02020603050405020304" pitchFamily="18" charset="0"/>
                <a:cs typeface="Times New Roman" panose="02020603050405020304" pitchFamily="18" charset="0"/>
              </a:rPr>
              <a:t>thrust</a:t>
            </a:r>
            <a:endParaRPr lang="nl-NL" sz="2000" dirty="0" smtClean="0">
              <a:latin typeface="Times New Roman" panose="02020603050405020304" pitchFamily="18" charset="0"/>
              <a:cs typeface="Times New Roman" panose="02020603050405020304" pitchFamily="18" charset="0"/>
            </a:endParaRPr>
          </a:p>
          <a:p>
            <a:r>
              <a:rPr lang="nl-NL" sz="2000" dirty="0" err="1" smtClean="0">
                <a:latin typeface="Times New Roman" panose="02020603050405020304" pitchFamily="18" charset="0"/>
                <a:cs typeface="Times New Roman" panose="02020603050405020304" pitchFamily="18" charset="0"/>
              </a:rPr>
              <a:t>Optimal</a:t>
            </a:r>
            <a:r>
              <a:rPr lang="nl-NL" sz="2000" dirty="0" smtClean="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d</a:t>
            </a:r>
            <a:r>
              <a:rPr lang="nl-NL" sz="2000" dirty="0" err="1" smtClean="0">
                <a:latin typeface="Times New Roman" panose="02020603050405020304" pitchFamily="18" charset="0"/>
                <a:cs typeface="Times New Roman" panose="02020603050405020304" pitchFamily="18" charset="0"/>
              </a:rPr>
              <a:t>escent</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trajectory</a:t>
            </a:r>
            <a:endParaRPr lang="nl-NL" sz="2000" dirty="0" smtClean="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2576867" y="1006659"/>
            <a:ext cx="5827850" cy="3047738"/>
          </a:xfrm>
          <a:prstGeom prst="rect">
            <a:avLst/>
          </a:prstGeom>
        </p:spPr>
      </p:pic>
      <p:sp>
        <p:nvSpPr>
          <p:cNvPr id="24" name="TextBox 23"/>
          <p:cNvSpPr txBox="1"/>
          <p:nvPr/>
        </p:nvSpPr>
        <p:spPr>
          <a:xfrm>
            <a:off x="1854878" y="4145874"/>
            <a:ext cx="7018569"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4</a:t>
            </a:r>
            <a:r>
              <a:rPr lang="en-US" sz="1200" dirty="0" smtClean="0">
                <a:latin typeface="Times New Roman" charset="0"/>
                <a:ea typeface="Times New Roman" charset="0"/>
                <a:cs typeface="Times New Roman" charset="0"/>
              </a:rPr>
              <a:t>: Physical representation of the glide-slope constraint.</a:t>
            </a:r>
            <a:endParaRPr lang="en-US" sz="1200" dirty="0">
              <a:latin typeface="Times New Roman" charset="0"/>
              <a:ea typeface="Times New Roman" charset="0"/>
              <a:cs typeface="Times New Roman" charset="0"/>
            </a:endParaRPr>
          </a:p>
        </p:txBody>
      </p:sp>
      <p:pic>
        <p:nvPicPr>
          <p:cNvPr id="3" name="Picture 2"/>
          <p:cNvPicPr>
            <a:picLocks noChangeAspect="1"/>
          </p:cNvPicPr>
          <p:nvPr/>
        </p:nvPicPr>
        <p:blipFill>
          <a:blip r:embed="rId4"/>
          <a:stretch>
            <a:fillRect/>
          </a:stretch>
        </p:blipFill>
        <p:spPr>
          <a:xfrm>
            <a:off x="2392691" y="1024956"/>
            <a:ext cx="5942944" cy="3464185"/>
          </a:xfrm>
          <a:prstGeom prst="rect">
            <a:avLst/>
          </a:prstGeom>
        </p:spPr>
      </p:pic>
      <p:sp>
        <p:nvSpPr>
          <p:cNvPr id="25" name="TextBox 24"/>
          <p:cNvSpPr txBox="1"/>
          <p:nvPr/>
        </p:nvSpPr>
        <p:spPr>
          <a:xfrm>
            <a:off x="1981508" y="4436773"/>
            <a:ext cx="7018569"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5</a:t>
            </a:r>
            <a:r>
              <a:rPr lang="en-US" sz="1200" dirty="0" smtClean="0">
                <a:latin typeface="Times New Roman" charset="0"/>
                <a:ea typeface="Times New Roman" charset="0"/>
                <a:cs typeface="Times New Roman" charset="0"/>
              </a:rPr>
              <a:t>: Physical representation of the line of sight constraint.</a:t>
            </a:r>
            <a:endParaRPr lang="en-US" sz="1200" dirty="0">
              <a:latin typeface="Times New Roman" charset="0"/>
              <a:ea typeface="Times New Roman" charset="0"/>
              <a:cs typeface="Times New Roman" charset="0"/>
            </a:endParaRPr>
          </a:p>
        </p:txBody>
      </p:sp>
      <p:pic>
        <p:nvPicPr>
          <p:cNvPr id="4" name="Picture 3"/>
          <p:cNvPicPr>
            <a:picLocks noChangeAspect="1"/>
          </p:cNvPicPr>
          <p:nvPr/>
        </p:nvPicPr>
        <p:blipFill>
          <a:blip r:embed="rId5"/>
          <a:stretch>
            <a:fillRect/>
          </a:stretch>
        </p:blipFill>
        <p:spPr>
          <a:xfrm>
            <a:off x="4039581" y="1004982"/>
            <a:ext cx="2933118" cy="3504131"/>
          </a:xfrm>
          <a:prstGeom prst="rect">
            <a:avLst/>
          </a:prstGeom>
        </p:spPr>
      </p:pic>
      <p:sp>
        <p:nvSpPr>
          <p:cNvPr id="26" name="TextBox 25"/>
          <p:cNvSpPr txBox="1"/>
          <p:nvPr/>
        </p:nvSpPr>
        <p:spPr>
          <a:xfrm>
            <a:off x="2017481" y="4435966"/>
            <a:ext cx="7018569"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6</a:t>
            </a:r>
            <a:r>
              <a:rPr lang="en-US" sz="1200" dirty="0" smtClean="0">
                <a:latin typeface="Times New Roman" charset="0"/>
                <a:ea typeface="Times New Roman" charset="0"/>
                <a:cs typeface="Times New Roman" charset="0"/>
              </a:rPr>
              <a:t>: Physical representation of the gimbal angle constraint.</a:t>
            </a:r>
            <a:endParaRPr lang="en-US" sz="12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28480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
                                        </p:tgtEl>
                                        <p:attrNameLst>
                                          <p:attrName>style.visibility</p:attrName>
                                        </p:attrNameLst>
                                      </p:cBhvr>
                                      <p:to>
                                        <p:strVal val="hidden"/>
                                      </p:to>
                                    </p:set>
                                  </p:childTnLst>
                                </p:cTn>
                              </p:par>
                              <p:par>
                                <p:cTn id="21" presetID="42"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1000"/>
                                        <p:tgtEl>
                                          <p:spTgt spid="25"/>
                                        </p:tgtEl>
                                      </p:cBhvr>
                                    </p:animEffect>
                                    <p:anim calcmode="lin" valueType="num">
                                      <p:cBhvr>
                                        <p:cTn id="24" dur="1000" fill="hold"/>
                                        <p:tgtEl>
                                          <p:spTgt spid="25"/>
                                        </p:tgtEl>
                                        <p:attrNameLst>
                                          <p:attrName>ppt_x</p:attrName>
                                        </p:attrNameLst>
                                      </p:cBhvr>
                                      <p:tavLst>
                                        <p:tav tm="0">
                                          <p:val>
                                            <p:strVal val="#ppt_x"/>
                                          </p:val>
                                        </p:tav>
                                        <p:tav tm="100000">
                                          <p:val>
                                            <p:strVal val="#ppt_x"/>
                                          </p:val>
                                        </p:tav>
                                      </p:tavLst>
                                    </p:anim>
                                    <p:anim calcmode="lin" valueType="num">
                                      <p:cBhvr>
                                        <p:cTn id="25" dur="1000" fill="hold"/>
                                        <p:tgtEl>
                                          <p:spTgt spid="2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1000"/>
                                        <p:tgtEl>
                                          <p:spTgt spid="26"/>
                                        </p:tgtEl>
                                      </p:cBhvr>
                                    </p:animEffect>
                                    <p:anim calcmode="lin" valueType="num">
                                      <p:cBhvr>
                                        <p:cTn id="40" dur="1000" fill="hold"/>
                                        <p:tgtEl>
                                          <p:spTgt spid="26"/>
                                        </p:tgtEl>
                                        <p:attrNameLst>
                                          <p:attrName>ppt_x</p:attrName>
                                        </p:attrNameLst>
                                      </p:cBhvr>
                                      <p:tavLst>
                                        <p:tav tm="0">
                                          <p:val>
                                            <p:strVal val="#ppt_x"/>
                                          </p:val>
                                        </p:tav>
                                        <p:tav tm="100000">
                                          <p:val>
                                            <p:strVal val="#ppt_x"/>
                                          </p:val>
                                        </p:tav>
                                      </p:tavLst>
                                    </p:anim>
                                    <p:anim calcmode="lin" valueType="num">
                                      <p:cBhvr>
                                        <p:cTn id="41" dur="1000" fill="hold"/>
                                        <p:tgtEl>
                                          <p:spTgt spid="2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24" grpId="0"/>
      <p:bldP spid="24" grpId="1"/>
      <p:bldP spid="25" grpId="0"/>
      <p:bldP spid="25" grpId="1"/>
      <p:bldP spid="26" grpId="0"/>
      <p:bldP spid="2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36782" y="805194"/>
            <a:ext cx="7017959" cy="422298"/>
          </a:xfrm>
        </p:spPr>
        <p:txBody>
          <a:bodyPr/>
          <a:lstStyle/>
          <a:p>
            <a:r>
              <a:rPr lang="en-US" sz="2000" dirty="0" smtClean="0">
                <a:latin typeface="Times New Roman" panose="02020603050405020304" pitchFamily="18" charset="0"/>
                <a:cs typeface="Times New Roman" panose="02020603050405020304" pitchFamily="18" charset="0"/>
              </a:rPr>
              <a:t>General 6DOF representation:</a:t>
            </a:r>
            <a:endParaRPr lang="en-US" sz="2000" dirty="0">
              <a:latin typeface="Times New Roman" panose="02020603050405020304" pitchFamily="18" charset="0"/>
              <a:cs typeface="Times New Roman" panose="02020603050405020304" pitchFamily="18" charset="0"/>
            </a:endParaRPr>
          </a:p>
        </p:txBody>
      </p:sp>
      <p:sp>
        <p:nvSpPr>
          <p:cNvPr id="17" name="Title 1"/>
          <p:cNvSpPr txBox="1">
            <a:spLocks/>
          </p:cNvSpPr>
          <p:nvPr/>
        </p:nvSpPr>
        <p:spPr>
          <a:xfrm>
            <a:off x="1818906" y="-164554"/>
            <a:ext cx="7090513"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 </a:t>
            </a:r>
            <a:r>
              <a:rPr lang="en-US" dirty="0">
                <a:solidFill>
                  <a:schemeClr val="tx1">
                    <a:lumMod val="95000"/>
                    <a:lumOff val="5000"/>
                  </a:schemeClr>
                </a:solidFill>
                <a:latin typeface="Times New Roman" charset="0"/>
                <a:ea typeface="Times New Roman" charset="0"/>
                <a:cs typeface="Times New Roman" charset="0"/>
              </a:rPr>
              <a:t>S</a:t>
            </a:r>
            <a:r>
              <a:rPr lang="en-US" dirty="0" smtClean="0">
                <a:solidFill>
                  <a:schemeClr val="tx1">
                    <a:lumMod val="95000"/>
                    <a:lumOff val="5000"/>
                  </a:schemeClr>
                </a:solidFill>
                <a:latin typeface="Times New Roman" charset="0"/>
                <a:ea typeface="Times New Roman" charset="0"/>
                <a:cs typeface="Times New Roman" charset="0"/>
              </a:rPr>
              <a:t>tate </a:t>
            </a:r>
            <a:r>
              <a:rPr lang="en-US" dirty="0">
                <a:solidFill>
                  <a:schemeClr val="tx1">
                    <a:lumMod val="95000"/>
                    <a:lumOff val="5000"/>
                  </a:schemeClr>
                </a:solidFill>
                <a:latin typeface="Times New Roman" charset="0"/>
                <a:ea typeface="Times New Roman" charset="0"/>
                <a:cs typeface="Times New Roman" charset="0"/>
              </a:rPr>
              <a:t>V</a:t>
            </a:r>
            <a:r>
              <a:rPr lang="en-US" dirty="0" smtClean="0">
                <a:solidFill>
                  <a:schemeClr val="tx1">
                    <a:lumMod val="95000"/>
                    <a:lumOff val="5000"/>
                  </a:schemeClr>
                </a:solidFill>
                <a:latin typeface="Times New Roman" charset="0"/>
                <a:ea typeface="Times New Roman" charset="0"/>
                <a:cs typeface="Times New Roman" charset="0"/>
              </a:rPr>
              <a:t>ectors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Content Placeholder 2"/>
          <p:cNvSpPr txBox="1">
            <a:spLocks/>
          </p:cNvSpPr>
          <p:nvPr/>
        </p:nvSpPr>
        <p:spPr>
          <a:xfrm>
            <a:off x="1907703" y="3005821"/>
            <a:ext cx="7017959" cy="42229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DQ 6DOF representation:</a:t>
            </a:r>
            <a:endParaRPr lang="en-US" sz="2000" dirty="0">
              <a:latin typeface="Times New Roman" panose="02020603050405020304" pitchFamily="18" charset="0"/>
              <a:cs typeface="Times New Roman" panose="02020603050405020304" pitchFamily="18" charset="0"/>
            </a:endParaRPr>
          </a:p>
        </p:txBody>
      </p:sp>
      <p:sp>
        <p:nvSpPr>
          <p:cNvPr id="35" name="Rounded Rectangle 34"/>
          <p:cNvSpPr/>
          <p:nvPr/>
        </p:nvSpPr>
        <p:spPr>
          <a:xfrm>
            <a:off x="4324428" y="3446724"/>
            <a:ext cx="2184510" cy="1512540"/>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pic>
        <p:nvPicPr>
          <p:cNvPr id="2" name="Picture 1"/>
          <p:cNvPicPr>
            <a:picLocks noChangeAspect="1"/>
          </p:cNvPicPr>
          <p:nvPr/>
        </p:nvPicPr>
        <p:blipFill>
          <a:blip r:embed="rId3"/>
          <a:stretch>
            <a:fillRect/>
          </a:stretch>
        </p:blipFill>
        <p:spPr>
          <a:xfrm>
            <a:off x="4718914" y="1359902"/>
            <a:ext cx="1322981" cy="1645659"/>
          </a:xfrm>
          <a:prstGeom prst="rect">
            <a:avLst/>
          </a:prstGeom>
        </p:spPr>
      </p:pic>
      <p:sp>
        <p:nvSpPr>
          <p:cNvPr id="33" name="Rounded Rectangle 32"/>
          <p:cNvSpPr/>
          <p:nvPr/>
        </p:nvSpPr>
        <p:spPr>
          <a:xfrm>
            <a:off x="4324428" y="1257355"/>
            <a:ext cx="2184510" cy="1770974"/>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pic>
        <p:nvPicPr>
          <p:cNvPr id="4" name="Picture 3"/>
          <p:cNvPicPr>
            <a:picLocks noChangeAspect="1"/>
          </p:cNvPicPr>
          <p:nvPr/>
        </p:nvPicPr>
        <p:blipFill>
          <a:blip r:embed="rId4"/>
          <a:stretch>
            <a:fillRect/>
          </a:stretch>
        </p:blipFill>
        <p:spPr>
          <a:xfrm>
            <a:off x="4671478" y="3537520"/>
            <a:ext cx="1490407" cy="1170626"/>
          </a:xfrm>
          <a:prstGeom prst="rect">
            <a:avLst/>
          </a:prstGeom>
        </p:spPr>
      </p:pic>
    </p:spTree>
    <p:extLst>
      <p:ext uri="{BB962C8B-B14F-4D97-AF65-F5344CB8AC3E}">
        <p14:creationId xmlns:p14="http://schemas.microsoft.com/office/powerpoint/2010/main" val="226132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35" grpId="0" animBg="1"/>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3098" y="919259"/>
            <a:ext cx="7017959" cy="422298"/>
          </a:xfrm>
        </p:spPr>
        <p:txBody>
          <a:bodyPr/>
          <a:lstStyle/>
          <a:p>
            <a:r>
              <a:rPr lang="en-US" sz="2000" dirty="0" smtClean="0">
                <a:latin typeface="Times New Roman" panose="02020603050405020304" pitchFamily="18" charset="0"/>
                <a:cs typeface="Times New Roman" panose="02020603050405020304" pitchFamily="18" charset="0"/>
              </a:rPr>
              <a:t>General 6DOF representation:</a:t>
            </a:r>
            <a:endParaRPr lang="en-US" sz="2000" dirty="0">
              <a:latin typeface="Times New Roman" panose="02020603050405020304" pitchFamily="18" charset="0"/>
              <a:cs typeface="Times New Roman" panose="02020603050405020304" pitchFamily="18" charset="0"/>
            </a:endParaRPr>
          </a:p>
        </p:txBody>
      </p:sp>
      <p:sp>
        <p:nvSpPr>
          <p:cNvPr id="17" name="Title 1"/>
          <p:cNvSpPr txBox="1">
            <a:spLocks/>
          </p:cNvSpPr>
          <p:nvPr/>
        </p:nvSpPr>
        <p:spPr>
          <a:xfrm>
            <a:off x="1835150" y="13475"/>
            <a:ext cx="7090513" cy="857250"/>
          </a:xfrm>
          <a:prstGeom prst="rect">
            <a:avLst/>
          </a:prstGeom>
        </p:spPr>
        <p:txBody>
          <a:bodyPr vert="horz" lIns="91440" tIns="45720" rIns="91440" bIns="45720" rtlCol="0" anchor="ctr">
            <a:normAutofit fontScale="85000" lnSpcReduction="2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 kinematics and dynamics in the asteroid rotating frame of reference (A)</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Content Placeholder 2"/>
          <p:cNvSpPr txBox="1">
            <a:spLocks/>
          </p:cNvSpPr>
          <p:nvPr/>
        </p:nvSpPr>
        <p:spPr>
          <a:xfrm>
            <a:off x="1907704" y="2869065"/>
            <a:ext cx="7017959" cy="42229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DQ 6DOF representation:</a:t>
            </a:r>
            <a:endParaRPr lang="en-US" sz="20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4475786" y="4228353"/>
            <a:ext cx="4560264" cy="256832"/>
          </a:xfrm>
          <a:prstGeom prst="rect">
            <a:avLst/>
          </a:prstGeom>
        </p:spPr>
      </p:pic>
      <p:pic>
        <p:nvPicPr>
          <p:cNvPr id="10" name="Picture 9"/>
          <p:cNvPicPr>
            <a:picLocks noChangeAspect="1"/>
          </p:cNvPicPr>
          <p:nvPr/>
        </p:nvPicPr>
        <p:blipFill>
          <a:blip r:embed="rId4"/>
          <a:stretch>
            <a:fillRect/>
          </a:stretch>
        </p:blipFill>
        <p:spPr>
          <a:xfrm>
            <a:off x="4507362" y="3370293"/>
            <a:ext cx="1080325" cy="361079"/>
          </a:xfrm>
          <a:prstGeom prst="rect">
            <a:avLst/>
          </a:prstGeom>
        </p:spPr>
      </p:pic>
      <p:pic>
        <p:nvPicPr>
          <p:cNvPr id="11" name="Picture 10"/>
          <p:cNvPicPr>
            <a:picLocks noChangeAspect="1"/>
          </p:cNvPicPr>
          <p:nvPr/>
        </p:nvPicPr>
        <p:blipFill>
          <a:blip r:embed="rId5"/>
          <a:stretch>
            <a:fillRect/>
          </a:stretch>
        </p:blipFill>
        <p:spPr>
          <a:xfrm>
            <a:off x="4500391" y="2474416"/>
            <a:ext cx="3430252" cy="234157"/>
          </a:xfrm>
          <a:prstGeom prst="rect">
            <a:avLst/>
          </a:prstGeom>
        </p:spPr>
      </p:pic>
      <p:pic>
        <p:nvPicPr>
          <p:cNvPr id="12" name="Picture 11"/>
          <p:cNvPicPr>
            <a:picLocks noChangeAspect="1"/>
          </p:cNvPicPr>
          <p:nvPr/>
        </p:nvPicPr>
        <p:blipFill>
          <a:blip r:embed="rId6"/>
          <a:stretch>
            <a:fillRect/>
          </a:stretch>
        </p:blipFill>
        <p:spPr>
          <a:xfrm>
            <a:off x="4500391" y="1632754"/>
            <a:ext cx="1130093" cy="322461"/>
          </a:xfrm>
          <a:prstGeom prst="rect">
            <a:avLst/>
          </a:prstGeom>
        </p:spPr>
      </p:pic>
      <p:pic>
        <p:nvPicPr>
          <p:cNvPr id="15" name="Picture 14"/>
          <p:cNvPicPr>
            <a:picLocks noChangeAspect="1"/>
          </p:cNvPicPr>
          <p:nvPr/>
        </p:nvPicPr>
        <p:blipFill>
          <a:blip r:embed="rId7"/>
          <a:stretch>
            <a:fillRect/>
          </a:stretch>
        </p:blipFill>
        <p:spPr>
          <a:xfrm>
            <a:off x="4507362" y="2075022"/>
            <a:ext cx="2832994" cy="357075"/>
          </a:xfrm>
          <a:prstGeom prst="rect">
            <a:avLst/>
          </a:prstGeom>
        </p:spPr>
      </p:pic>
      <p:pic>
        <p:nvPicPr>
          <p:cNvPr id="16" name="Picture 15"/>
          <p:cNvPicPr>
            <a:picLocks noChangeAspect="1"/>
          </p:cNvPicPr>
          <p:nvPr/>
        </p:nvPicPr>
        <p:blipFill>
          <a:blip r:embed="rId8"/>
          <a:stretch>
            <a:fillRect/>
          </a:stretch>
        </p:blipFill>
        <p:spPr>
          <a:xfrm>
            <a:off x="4475786" y="1329951"/>
            <a:ext cx="1501151" cy="250192"/>
          </a:xfrm>
          <a:prstGeom prst="rect">
            <a:avLst/>
          </a:prstGeom>
        </p:spPr>
      </p:pic>
      <p:sp>
        <p:nvSpPr>
          <p:cNvPr id="26" name="Content Placeholder 2"/>
          <p:cNvSpPr txBox="1">
            <a:spLocks/>
          </p:cNvSpPr>
          <p:nvPr/>
        </p:nvSpPr>
        <p:spPr>
          <a:xfrm>
            <a:off x="1214293" y="1438492"/>
            <a:ext cx="3744416" cy="42229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buFont typeface="Wingdings" panose="05000000000000000000" pitchFamily="2" charset="2"/>
              <a:buChar char="Ø"/>
            </a:pPr>
            <a:r>
              <a:rPr lang="en-US" sz="1200" dirty="0" smtClean="0">
                <a:latin typeface="Times New Roman" panose="02020603050405020304" pitchFamily="18" charset="0"/>
                <a:cs typeface="Times New Roman" panose="02020603050405020304" pitchFamily="18" charset="0"/>
              </a:rPr>
              <a:t>Translational and Rotational Kinematics:</a:t>
            </a:r>
            <a:endParaRPr lang="en-US" sz="1200" dirty="0">
              <a:latin typeface="Times New Roman" panose="02020603050405020304" pitchFamily="18" charset="0"/>
              <a:cs typeface="Times New Roman" panose="02020603050405020304" pitchFamily="18" charset="0"/>
            </a:endParaRPr>
          </a:p>
        </p:txBody>
      </p:sp>
      <p:sp>
        <p:nvSpPr>
          <p:cNvPr id="27" name="Content Placeholder 2"/>
          <p:cNvSpPr txBox="1">
            <a:spLocks/>
          </p:cNvSpPr>
          <p:nvPr/>
        </p:nvSpPr>
        <p:spPr>
          <a:xfrm>
            <a:off x="1214293" y="2189340"/>
            <a:ext cx="3744416" cy="42229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buFont typeface="Wingdings" panose="05000000000000000000" pitchFamily="2" charset="2"/>
              <a:buChar char="Ø"/>
            </a:pPr>
            <a:r>
              <a:rPr lang="en-US" sz="1200" dirty="0" smtClean="0">
                <a:latin typeface="Times New Roman" panose="02020603050405020304" pitchFamily="18" charset="0"/>
                <a:cs typeface="Times New Roman" panose="02020603050405020304" pitchFamily="18" charset="0"/>
              </a:rPr>
              <a:t>Translational and Rotational Dynamics:</a:t>
            </a:r>
            <a:endParaRPr lang="en-US" sz="1200" dirty="0">
              <a:latin typeface="Times New Roman" panose="02020603050405020304" pitchFamily="18" charset="0"/>
              <a:cs typeface="Times New Roman" panose="02020603050405020304" pitchFamily="18" charset="0"/>
            </a:endParaRPr>
          </a:p>
        </p:txBody>
      </p:sp>
      <p:sp>
        <p:nvSpPr>
          <p:cNvPr id="30" name="Content Placeholder 2"/>
          <p:cNvSpPr txBox="1">
            <a:spLocks/>
          </p:cNvSpPr>
          <p:nvPr/>
        </p:nvSpPr>
        <p:spPr>
          <a:xfrm>
            <a:off x="1214100" y="3357358"/>
            <a:ext cx="3744416" cy="42229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buFont typeface="Wingdings" panose="05000000000000000000" pitchFamily="2" charset="2"/>
              <a:buChar char="Ø"/>
            </a:pPr>
            <a:r>
              <a:rPr lang="en-US" sz="1200" dirty="0" smtClean="0">
                <a:latin typeface="Times New Roman" panose="02020603050405020304" pitchFamily="18" charset="0"/>
                <a:cs typeface="Times New Roman" panose="02020603050405020304" pitchFamily="18" charset="0"/>
              </a:rPr>
              <a:t>Translational and Rotational Kinematics:</a:t>
            </a:r>
            <a:endParaRPr lang="en-US" sz="1200" dirty="0">
              <a:latin typeface="Times New Roman" panose="02020603050405020304" pitchFamily="18" charset="0"/>
              <a:cs typeface="Times New Roman" panose="02020603050405020304" pitchFamily="18" charset="0"/>
            </a:endParaRPr>
          </a:p>
        </p:txBody>
      </p:sp>
      <p:sp>
        <p:nvSpPr>
          <p:cNvPr id="31" name="Content Placeholder 2"/>
          <p:cNvSpPr txBox="1">
            <a:spLocks/>
          </p:cNvSpPr>
          <p:nvPr/>
        </p:nvSpPr>
        <p:spPr>
          <a:xfrm>
            <a:off x="1214100" y="4141144"/>
            <a:ext cx="3744416" cy="42229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buFont typeface="Wingdings" panose="05000000000000000000" pitchFamily="2" charset="2"/>
              <a:buChar char="Ø"/>
            </a:pPr>
            <a:r>
              <a:rPr lang="en-US" sz="1200" dirty="0" smtClean="0">
                <a:latin typeface="Times New Roman" panose="02020603050405020304" pitchFamily="18" charset="0"/>
                <a:cs typeface="Times New Roman" panose="02020603050405020304" pitchFamily="18" charset="0"/>
              </a:rPr>
              <a:t>Translational and Rotational Dynamics:</a:t>
            </a:r>
            <a:endParaRPr lang="en-US" sz="1200" dirty="0">
              <a:latin typeface="Times New Roman" panose="02020603050405020304" pitchFamily="18" charset="0"/>
              <a:cs typeface="Times New Roman" panose="02020603050405020304" pitchFamily="18" charset="0"/>
            </a:endParaRPr>
          </a:p>
        </p:txBody>
      </p:sp>
      <p:sp>
        <p:nvSpPr>
          <p:cNvPr id="33" name="Rounded Rectangle 32"/>
          <p:cNvSpPr/>
          <p:nvPr/>
        </p:nvSpPr>
        <p:spPr>
          <a:xfrm>
            <a:off x="4475786" y="1329951"/>
            <a:ext cx="1536374" cy="625264"/>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4" name="Rounded Rectangle 33"/>
          <p:cNvSpPr/>
          <p:nvPr/>
        </p:nvSpPr>
        <p:spPr>
          <a:xfrm>
            <a:off x="4475786" y="2075022"/>
            <a:ext cx="3480590" cy="710047"/>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5" name="Rounded Rectangle 34"/>
          <p:cNvSpPr/>
          <p:nvPr/>
        </p:nvSpPr>
        <p:spPr>
          <a:xfrm>
            <a:off x="4475786" y="3379157"/>
            <a:ext cx="1154698" cy="407648"/>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6" name="Rounded Rectangle 35"/>
          <p:cNvSpPr/>
          <p:nvPr/>
        </p:nvSpPr>
        <p:spPr>
          <a:xfrm>
            <a:off x="4475786" y="4162152"/>
            <a:ext cx="4560264" cy="380282"/>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84305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26" grpId="0"/>
      <p:bldP spid="27" grpId="0"/>
      <p:bldP spid="30" grpId="0"/>
      <p:bldP spid="31" grpId="0"/>
      <p:bldP spid="33" grpId="0" animBg="1"/>
      <p:bldP spid="34" grpId="0" animBg="1"/>
      <p:bldP spid="35" grpId="0" animBg="1"/>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95569" y="-160337"/>
            <a:ext cx="7090513"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What is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5" name="Picture 4"/>
          <p:cNvPicPr>
            <a:picLocks noChangeAspect="1"/>
          </p:cNvPicPr>
          <p:nvPr/>
        </p:nvPicPr>
        <p:blipFill>
          <a:blip r:embed="rId4"/>
          <a:stretch>
            <a:fillRect/>
          </a:stretch>
        </p:blipFill>
        <p:spPr>
          <a:xfrm>
            <a:off x="2211538" y="1009738"/>
            <a:ext cx="6379221" cy="2740868"/>
          </a:xfrm>
          <a:prstGeom prst="rect">
            <a:avLst/>
          </a:prstGeom>
        </p:spPr>
      </p:pic>
      <p:sp>
        <p:nvSpPr>
          <p:cNvPr id="33" name="TextBox 32"/>
          <p:cNvSpPr txBox="1"/>
          <p:nvPr/>
        </p:nvSpPr>
        <p:spPr>
          <a:xfrm>
            <a:off x="1689809" y="3742577"/>
            <a:ext cx="7236296"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4</a:t>
            </a:r>
            <a:r>
              <a:rPr lang="en-US" sz="1200" dirty="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Representations of a convex and non-convex function in 3D. (solid structures)</a:t>
            </a:r>
            <a:endParaRPr lang="en-US" sz="1200" dirty="0">
              <a:latin typeface="Times New Roman" charset="0"/>
              <a:ea typeface="Times New Roman" charset="0"/>
              <a:cs typeface="Times New Roman" charset="0"/>
            </a:endParaRPr>
          </a:p>
        </p:txBody>
      </p:sp>
      <p:sp>
        <p:nvSpPr>
          <p:cNvPr id="8" name="Oval 7"/>
          <p:cNvSpPr/>
          <p:nvPr/>
        </p:nvSpPr>
        <p:spPr>
          <a:xfrm>
            <a:off x="2787602" y="2268374"/>
            <a:ext cx="72008" cy="111798"/>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4" name="Oval 33"/>
          <p:cNvSpPr/>
          <p:nvPr/>
        </p:nvSpPr>
        <p:spPr>
          <a:xfrm>
            <a:off x="4803826" y="2044778"/>
            <a:ext cx="72008" cy="111798"/>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10" name="Straight Connector 9"/>
          <p:cNvCxnSpPr/>
          <p:nvPr/>
        </p:nvCxnSpPr>
        <p:spPr>
          <a:xfrm flipV="1">
            <a:off x="2823606" y="2100677"/>
            <a:ext cx="2016224" cy="219582"/>
          </a:xfrm>
          <a:prstGeom prst="line">
            <a:avLst/>
          </a:prstGeom>
          <a:ln w="19050">
            <a:solidFill>
              <a:srgbClr val="00206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607582" y="1971910"/>
            <a:ext cx="504056" cy="369332"/>
          </a:xfrm>
          <a:prstGeom prst="rect">
            <a:avLst/>
          </a:prstGeom>
          <a:noFill/>
        </p:spPr>
        <p:txBody>
          <a:bodyPr wrap="square" rtlCol="0">
            <a:spAutoFit/>
          </a:bodyPr>
          <a:lstStyle/>
          <a:p>
            <a:r>
              <a:rPr lang="nl-NL" b="1" dirty="0" smtClean="0">
                <a:latin typeface="Times New Roman" panose="02020603050405020304" pitchFamily="18" charset="0"/>
                <a:cs typeface="Times New Roman" panose="02020603050405020304" pitchFamily="18" charset="0"/>
              </a:rPr>
              <a:t>x₁</a:t>
            </a:r>
            <a:endParaRPr lang="nl-NL" b="1" dirty="0">
              <a:latin typeface="Times New Roman" panose="02020603050405020304" pitchFamily="18" charset="0"/>
              <a:cs typeface="Times New Roman" panose="02020603050405020304" pitchFamily="18" charset="0"/>
            </a:endParaRPr>
          </a:p>
        </p:txBody>
      </p:sp>
      <p:sp>
        <p:nvSpPr>
          <p:cNvPr id="35" name="TextBox 34"/>
          <p:cNvSpPr txBox="1"/>
          <p:nvPr/>
        </p:nvSpPr>
        <p:spPr>
          <a:xfrm>
            <a:off x="4735074" y="1754978"/>
            <a:ext cx="521308" cy="369332"/>
          </a:xfrm>
          <a:prstGeom prst="rect">
            <a:avLst/>
          </a:prstGeom>
          <a:noFill/>
        </p:spPr>
        <p:txBody>
          <a:bodyPr wrap="square" rtlCol="0">
            <a:spAutoFit/>
          </a:bodyPr>
          <a:lstStyle/>
          <a:p>
            <a:r>
              <a:rPr lang="nl-NL" b="1" dirty="0" smtClean="0">
                <a:solidFill>
                  <a:schemeClr val="tx1">
                    <a:lumMod val="95000"/>
                    <a:lumOff val="5000"/>
                  </a:schemeClr>
                </a:solidFill>
                <a:latin typeface="Times New Roman" panose="02020603050405020304" pitchFamily="18" charset="0"/>
                <a:cs typeface="Times New Roman" panose="02020603050405020304" pitchFamily="18" charset="0"/>
              </a:rPr>
              <a:t>x₂</a:t>
            </a:r>
            <a:endParaRPr lang="nl-NL"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6" name="Oval 35"/>
          <p:cNvSpPr/>
          <p:nvPr/>
        </p:nvSpPr>
        <p:spPr>
          <a:xfrm>
            <a:off x="6078227" y="2547869"/>
            <a:ext cx="72008" cy="111798"/>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7" name="Oval 36"/>
          <p:cNvSpPr/>
          <p:nvPr/>
        </p:nvSpPr>
        <p:spPr>
          <a:xfrm>
            <a:off x="7018783" y="2534762"/>
            <a:ext cx="72008" cy="111798"/>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38" name="Straight Connector 37"/>
          <p:cNvCxnSpPr/>
          <p:nvPr/>
        </p:nvCxnSpPr>
        <p:spPr>
          <a:xfrm flipV="1">
            <a:off x="6114231" y="2581568"/>
            <a:ext cx="937732" cy="18186"/>
          </a:xfrm>
          <a:prstGeom prst="line">
            <a:avLst/>
          </a:prstGeom>
          <a:ln w="19050">
            <a:solidFill>
              <a:srgbClr val="002060"/>
            </a:solidFill>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898207" y="2238216"/>
            <a:ext cx="504056" cy="369332"/>
          </a:xfrm>
          <a:prstGeom prst="rect">
            <a:avLst/>
          </a:prstGeom>
          <a:noFill/>
        </p:spPr>
        <p:txBody>
          <a:bodyPr wrap="square" rtlCol="0">
            <a:spAutoFit/>
          </a:bodyPr>
          <a:lstStyle/>
          <a:p>
            <a:r>
              <a:rPr lang="nl-NL" b="1" dirty="0" smtClean="0">
                <a:latin typeface="Times New Roman" panose="02020603050405020304" pitchFamily="18" charset="0"/>
                <a:cs typeface="Times New Roman" panose="02020603050405020304" pitchFamily="18" charset="0"/>
              </a:rPr>
              <a:t>x₁</a:t>
            </a:r>
            <a:endParaRPr lang="nl-NL" b="1" dirty="0">
              <a:latin typeface="Times New Roman" panose="02020603050405020304" pitchFamily="18" charset="0"/>
              <a:cs typeface="Times New Roman" panose="02020603050405020304" pitchFamily="18" charset="0"/>
            </a:endParaRPr>
          </a:p>
        </p:txBody>
      </p:sp>
      <p:sp>
        <p:nvSpPr>
          <p:cNvPr id="40" name="TextBox 39"/>
          <p:cNvSpPr txBox="1"/>
          <p:nvPr/>
        </p:nvSpPr>
        <p:spPr>
          <a:xfrm>
            <a:off x="7041485" y="2369190"/>
            <a:ext cx="521308" cy="369332"/>
          </a:xfrm>
          <a:prstGeom prst="rect">
            <a:avLst/>
          </a:prstGeom>
          <a:noFill/>
        </p:spPr>
        <p:txBody>
          <a:bodyPr wrap="square" rtlCol="0">
            <a:spAutoFit/>
          </a:bodyPr>
          <a:lstStyle/>
          <a:p>
            <a:r>
              <a:rPr lang="nl-NL" b="1" dirty="0" smtClean="0">
                <a:solidFill>
                  <a:schemeClr val="tx1">
                    <a:lumMod val="95000"/>
                    <a:lumOff val="5000"/>
                  </a:schemeClr>
                </a:solidFill>
                <a:latin typeface="Times New Roman" panose="02020603050405020304" pitchFamily="18" charset="0"/>
                <a:cs typeface="Times New Roman" panose="02020603050405020304" pitchFamily="18" charset="0"/>
              </a:rPr>
              <a:t>x₂</a:t>
            </a:r>
            <a:endParaRPr lang="nl-NL"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45" name="Picture 44"/>
          <p:cNvPicPr>
            <a:picLocks noChangeAspect="1"/>
          </p:cNvPicPr>
          <p:nvPr/>
        </p:nvPicPr>
        <p:blipFill>
          <a:blip r:embed="rId5"/>
          <a:stretch>
            <a:fillRect/>
          </a:stretch>
        </p:blipFill>
        <p:spPr>
          <a:xfrm>
            <a:off x="3491880" y="1492784"/>
            <a:ext cx="3384376" cy="960430"/>
          </a:xfrm>
          <a:prstGeom prst="rect">
            <a:avLst/>
          </a:prstGeom>
        </p:spPr>
      </p:pic>
      <p:sp>
        <p:nvSpPr>
          <p:cNvPr id="46" name="Content Placeholder 2"/>
          <p:cNvSpPr txBox="1">
            <a:spLocks/>
          </p:cNvSpPr>
          <p:nvPr/>
        </p:nvSpPr>
        <p:spPr>
          <a:xfrm>
            <a:off x="1789946" y="919935"/>
            <a:ext cx="3667014" cy="42229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smtClean="0">
                <a:latin typeface="Times New Roman" panose="02020603050405020304" pitchFamily="18" charset="0"/>
                <a:cs typeface="Times New Roman" panose="02020603050405020304" pitchFamily="18" charset="0"/>
              </a:rPr>
              <a:t>General optimal control problem:</a:t>
            </a:r>
            <a:endParaRPr lang="en-US" sz="1600" dirty="0">
              <a:latin typeface="Times New Roman" panose="02020603050405020304" pitchFamily="18" charset="0"/>
              <a:cs typeface="Times New Roman" panose="02020603050405020304" pitchFamily="18" charset="0"/>
            </a:endParaRPr>
          </a:p>
        </p:txBody>
      </p:sp>
      <p:sp>
        <p:nvSpPr>
          <p:cNvPr id="47" name="Oval 46"/>
          <p:cNvSpPr/>
          <p:nvPr/>
        </p:nvSpPr>
        <p:spPr>
          <a:xfrm>
            <a:off x="4430810" y="1492784"/>
            <a:ext cx="936104" cy="320266"/>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48" name="Straight Arrow Connector 47"/>
          <p:cNvCxnSpPr>
            <a:stCxn id="47" idx="7"/>
            <a:endCxn id="49" idx="1"/>
          </p:cNvCxnSpPr>
          <p:nvPr/>
        </p:nvCxnSpPr>
        <p:spPr>
          <a:xfrm flipV="1">
            <a:off x="5229825" y="1313583"/>
            <a:ext cx="1511041" cy="22610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6740866" y="1159694"/>
            <a:ext cx="1920282" cy="307777"/>
          </a:xfrm>
          <a:prstGeom prst="rect">
            <a:avLst/>
          </a:prstGeom>
          <a:noFill/>
          <a:ln w="12700">
            <a:solidFill>
              <a:srgbClr val="C00000"/>
            </a:solidFill>
          </a:ln>
        </p:spPr>
        <p:txBody>
          <a:bodyPr wrap="square" rtlCol="0" anchor="ctr">
            <a:spAutoFit/>
          </a:bodyPr>
          <a:lstStyle/>
          <a:p>
            <a:pPr algn="ctr"/>
            <a:r>
              <a:rPr lang="nl-NL" sz="1400" dirty="0" err="1" smtClean="0">
                <a:latin typeface="Times New Roman" panose="02020603050405020304" pitchFamily="18" charset="0"/>
                <a:cs typeface="Times New Roman" panose="02020603050405020304" pitchFamily="18" charset="0"/>
              </a:rPr>
              <a:t>Objective</a:t>
            </a:r>
            <a:r>
              <a:rPr lang="nl-NL" sz="1400" dirty="0" smtClean="0">
                <a:latin typeface="Times New Roman" panose="02020603050405020304" pitchFamily="18" charset="0"/>
                <a:cs typeface="Times New Roman" panose="02020603050405020304" pitchFamily="18" charset="0"/>
              </a:rPr>
              <a:t>/</a:t>
            </a:r>
            <a:r>
              <a:rPr lang="nl-NL" sz="1400" dirty="0" err="1" smtClean="0">
                <a:latin typeface="Times New Roman" panose="02020603050405020304" pitchFamily="18" charset="0"/>
                <a:cs typeface="Times New Roman" panose="02020603050405020304" pitchFamily="18" charset="0"/>
              </a:rPr>
              <a:t>Cost</a:t>
            </a:r>
            <a:r>
              <a:rPr lang="nl-NL" sz="1400" dirty="0" smtClean="0">
                <a:latin typeface="Times New Roman" panose="02020603050405020304" pitchFamily="18" charset="0"/>
                <a:cs typeface="Times New Roman" panose="02020603050405020304" pitchFamily="18" charset="0"/>
              </a:rPr>
              <a:t> </a:t>
            </a:r>
            <a:r>
              <a:rPr lang="nl-NL" sz="1400" dirty="0" err="1" smtClean="0">
                <a:latin typeface="Times New Roman" panose="02020603050405020304" pitchFamily="18" charset="0"/>
                <a:cs typeface="Times New Roman" panose="02020603050405020304" pitchFamily="18" charset="0"/>
              </a:rPr>
              <a:t>function</a:t>
            </a:r>
            <a:endParaRPr lang="nl-NL" sz="1400" dirty="0">
              <a:latin typeface="Times New Roman" panose="02020603050405020304" pitchFamily="18" charset="0"/>
              <a:cs typeface="Times New Roman" panose="02020603050405020304" pitchFamily="18" charset="0"/>
            </a:endParaRPr>
          </a:p>
        </p:txBody>
      </p:sp>
      <p:sp>
        <p:nvSpPr>
          <p:cNvPr id="50" name="Oval 49"/>
          <p:cNvSpPr/>
          <p:nvPr/>
        </p:nvSpPr>
        <p:spPr>
          <a:xfrm>
            <a:off x="4499354" y="1784787"/>
            <a:ext cx="2376901" cy="388070"/>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51" name="Straight Arrow Connector 50"/>
          <p:cNvCxnSpPr>
            <a:stCxn id="50" idx="0"/>
            <a:endCxn id="52" idx="1"/>
          </p:cNvCxnSpPr>
          <p:nvPr/>
        </p:nvCxnSpPr>
        <p:spPr>
          <a:xfrm flipV="1">
            <a:off x="5687805" y="1672857"/>
            <a:ext cx="1054874" cy="11193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6742679" y="1518968"/>
            <a:ext cx="1920282" cy="307777"/>
          </a:xfrm>
          <a:prstGeom prst="rect">
            <a:avLst/>
          </a:prstGeom>
          <a:noFill/>
          <a:ln w="12700">
            <a:solidFill>
              <a:srgbClr val="C00000"/>
            </a:solidFill>
          </a:ln>
        </p:spPr>
        <p:txBody>
          <a:bodyPr wrap="square" rtlCol="0" anchor="ctr">
            <a:spAutoFit/>
          </a:bodyPr>
          <a:lstStyle/>
          <a:p>
            <a:pPr algn="ctr"/>
            <a:r>
              <a:rPr lang="nl-NL" sz="1400" dirty="0" err="1" smtClean="0">
                <a:latin typeface="Times New Roman" panose="02020603050405020304" pitchFamily="18" charset="0"/>
                <a:cs typeface="Times New Roman" panose="02020603050405020304" pitchFamily="18" charset="0"/>
              </a:rPr>
              <a:t>Inequality</a:t>
            </a:r>
            <a:r>
              <a:rPr lang="nl-NL" sz="1400" dirty="0" smtClean="0">
                <a:latin typeface="Times New Roman" panose="02020603050405020304" pitchFamily="18" charset="0"/>
                <a:cs typeface="Times New Roman" panose="02020603050405020304" pitchFamily="18" charset="0"/>
              </a:rPr>
              <a:t> </a:t>
            </a:r>
            <a:r>
              <a:rPr lang="nl-NL" sz="1400" dirty="0" err="1" smtClean="0">
                <a:latin typeface="Times New Roman" panose="02020603050405020304" pitchFamily="18" charset="0"/>
                <a:cs typeface="Times New Roman" panose="02020603050405020304" pitchFamily="18" charset="0"/>
              </a:rPr>
              <a:t>constraints</a:t>
            </a:r>
            <a:endParaRPr lang="nl-NL" sz="1400" dirty="0">
              <a:latin typeface="Times New Roman" panose="02020603050405020304" pitchFamily="18" charset="0"/>
              <a:cs typeface="Times New Roman" panose="02020603050405020304" pitchFamily="18" charset="0"/>
            </a:endParaRPr>
          </a:p>
        </p:txBody>
      </p:sp>
      <p:sp>
        <p:nvSpPr>
          <p:cNvPr id="53" name="Oval 52"/>
          <p:cNvSpPr/>
          <p:nvPr/>
        </p:nvSpPr>
        <p:spPr>
          <a:xfrm>
            <a:off x="4516860" y="2086138"/>
            <a:ext cx="2376901" cy="388070"/>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54" name="Straight Arrow Connector 53"/>
          <p:cNvCxnSpPr>
            <a:stCxn id="53" idx="0"/>
            <a:endCxn id="55" idx="1"/>
          </p:cNvCxnSpPr>
          <p:nvPr/>
        </p:nvCxnSpPr>
        <p:spPr>
          <a:xfrm flipV="1">
            <a:off x="5705311" y="2032131"/>
            <a:ext cx="1280925" cy="5400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6986236" y="1878242"/>
            <a:ext cx="1920282" cy="307777"/>
          </a:xfrm>
          <a:prstGeom prst="rect">
            <a:avLst/>
          </a:prstGeom>
          <a:noFill/>
          <a:ln w="12700">
            <a:solidFill>
              <a:srgbClr val="C00000"/>
            </a:solidFill>
          </a:ln>
        </p:spPr>
        <p:txBody>
          <a:bodyPr wrap="square" rtlCol="0" anchor="ctr">
            <a:spAutoFit/>
          </a:bodyPr>
          <a:lstStyle/>
          <a:p>
            <a:pPr algn="ctr"/>
            <a:r>
              <a:rPr lang="nl-NL" sz="1400" dirty="0" err="1" smtClean="0">
                <a:latin typeface="Times New Roman" panose="02020603050405020304" pitchFamily="18" charset="0"/>
                <a:cs typeface="Times New Roman" panose="02020603050405020304" pitchFamily="18" charset="0"/>
              </a:rPr>
              <a:t>Equality</a:t>
            </a:r>
            <a:r>
              <a:rPr lang="nl-NL" sz="1400" dirty="0" smtClean="0">
                <a:latin typeface="Times New Roman" panose="02020603050405020304" pitchFamily="18" charset="0"/>
                <a:cs typeface="Times New Roman" panose="02020603050405020304" pitchFamily="18" charset="0"/>
              </a:rPr>
              <a:t> </a:t>
            </a:r>
            <a:r>
              <a:rPr lang="nl-NL" sz="1400" dirty="0" err="1" smtClean="0">
                <a:latin typeface="Times New Roman" panose="02020603050405020304" pitchFamily="18" charset="0"/>
                <a:cs typeface="Times New Roman" panose="02020603050405020304" pitchFamily="18" charset="0"/>
              </a:rPr>
              <a:t>constraints</a:t>
            </a:r>
            <a:endParaRPr lang="nl-NL" sz="1400" dirty="0">
              <a:latin typeface="Times New Roman" panose="02020603050405020304" pitchFamily="18" charset="0"/>
              <a:cs typeface="Times New Roman" panose="02020603050405020304" pitchFamily="18" charset="0"/>
            </a:endParaRPr>
          </a:p>
        </p:txBody>
      </p:sp>
      <p:sp>
        <p:nvSpPr>
          <p:cNvPr id="56" name="Content Placeholder 2"/>
          <p:cNvSpPr txBox="1">
            <a:spLocks/>
          </p:cNvSpPr>
          <p:nvPr/>
        </p:nvSpPr>
        <p:spPr>
          <a:xfrm>
            <a:off x="1789946" y="2562953"/>
            <a:ext cx="6955692" cy="194910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smtClean="0">
                <a:latin typeface="Times New Roman" panose="02020603050405020304" pitchFamily="18" charset="0"/>
                <a:cs typeface="Times New Roman" panose="02020603050405020304" pitchFamily="18" charset="0"/>
              </a:rPr>
              <a:t>The cost function, inequality and equality constraints can be </a:t>
            </a:r>
            <a:r>
              <a:rPr lang="en-US" sz="1600" i="1" dirty="0" smtClean="0">
                <a:latin typeface="Times New Roman" panose="02020603050405020304" pitchFamily="18" charset="0"/>
                <a:cs typeface="Times New Roman" panose="02020603050405020304" pitchFamily="18" charset="0"/>
              </a:rPr>
              <a:t>linear </a:t>
            </a:r>
            <a:r>
              <a:rPr lang="en-US" sz="1600" dirty="0" smtClean="0">
                <a:latin typeface="Times New Roman" panose="02020603050405020304" pitchFamily="18" charset="0"/>
                <a:cs typeface="Times New Roman" panose="02020603050405020304" pitchFamily="18" charset="0"/>
              </a:rPr>
              <a:t>or </a:t>
            </a:r>
            <a:r>
              <a:rPr lang="en-US" sz="1600" i="1" dirty="0" smtClean="0">
                <a:latin typeface="Times New Roman" panose="02020603050405020304" pitchFamily="18" charset="0"/>
                <a:cs typeface="Times New Roman" panose="02020603050405020304" pitchFamily="18" charset="0"/>
              </a:rPr>
              <a:t>non-linear.</a:t>
            </a:r>
          </a:p>
          <a:p>
            <a:r>
              <a:rPr lang="en-US" sz="1600" dirty="0" smtClean="0">
                <a:latin typeface="Times New Roman" panose="02020603050405020304" pitchFamily="18" charset="0"/>
                <a:cs typeface="Times New Roman" panose="02020603050405020304" pitchFamily="18" charset="0"/>
              </a:rPr>
              <a:t>An asteroid descent problem is ridden with </a:t>
            </a:r>
            <a:r>
              <a:rPr lang="en-US" sz="1600" dirty="0" smtClean="0">
                <a:latin typeface="Times New Roman" panose="02020603050405020304" pitchFamily="18" charset="0"/>
                <a:cs typeface="Times New Roman" panose="02020603050405020304" pitchFamily="18" charset="0"/>
              </a:rPr>
              <a:t>these </a:t>
            </a:r>
            <a:r>
              <a:rPr lang="en-US" sz="1600" dirty="0" smtClean="0">
                <a:latin typeface="Times New Roman" panose="02020603050405020304" pitchFamily="18" charset="0"/>
                <a:cs typeface="Times New Roman" panose="02020603050405020304" pitchFamily="18" charset="0"/>
              </a:rPr>
              <a:t>non-</a:t>
            </a:r>
            <a:r>
              <a:rPr lang="en-US" sz="1600" dirty="0" err="1" smtClean="0">
                <a:latin typeface="Times New Roman" panose="02020603050405020304" pitchFamily="18" charset="0"/>
                <a:cs typeface="Times New Roman" panose="02020603050405020304" pitchFamily="18" charset="0"/>
              </a:rPr>
              <a:t>linearities</a:t>
            </a:r>
            <a:r>
              <a:rPr lang="en-US" sz="1600" dirty="0" smtClean="0">
                <a:latin typeface="Times New Roman" panose="02020603050405020304" pitchFamily="18" charset="0"/>
                <a:cs typeface="Times New Roman" panose="02020603050405020304" pitchFamily="18" charset="0"/>
              </a:rPr>
              <a:t>.</a:t>
            </a:r>
          </a:p>
          <a:p>
            <a:pPr lvl="1"/>
            <a:r>
              <a:rPr lang="en-US" sz="1200" dirty="0" smtClean="0">
                <a:latin typeface="Times New Roman" panose="02020603050405020304" pitchFamily="18" charset="0"/>
                <a:cs typeface="Times New Roman" panose="02020603050405020304" pitchFamily="18" charset="0"/>
              </a:rPr>
              <a:t>Non-linear kinematics and dynamics</a:t>
            </a:r>
          </a:p>
          <a:p>
            <a:pPr lvl="1"/>
            <a:r>
              <a:rPr lang="en-US" sz="1200" dirty="0" smtClean="0">
                <a:latin typeface="Times New Roman" panose="02020603050405020304" pitchFamily="18" charset="0"/>
                <a:cs typeface="Times New Roman" panose="02020603050405020304" pitchFamily="18" charset="0"/>
              </a:rPr>
              <a:t>Non-linear state constraints (both equality and inequality)</a:t>
            </a:r>
          </a:p>
          <a:p>
            <a:pPr lvl="1"/>
            <a:r>
              <a:rPr lang="en-US" sz="1200" dirty="0" smtClean="0">
                <a:latin typeface="Times New Roman" panose="02020603050405020304" pitchFamily="18" charset="0"/>
                <a:cs typeface="Times New Roman" panose="02020603050405020304" pitchFamily="18" charset="0"/>
              </a:rPr>
              <a:t>Non-linear control constraints</a:t>
            </a:r>
            <a:endParaRPr lang="en-US" sz="1200" dirty="0" smtClean="0">
              <a:latin typeface="Times New Roman" panose="02020603050405020304" pitchFamily="18" charset="0"/>
              <a:cs typeface="Times New Roman" panose="02020603050405020304" pitchFamily="18" charset="0"/>
            </a:endParaRPr>
          </a:p>
          <a:p>
            <a:pPr lvl="1"/>
            <a:endParaRPr lang="en-US" sz="12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p:txBody>
      </p:sp>
      <p:sp>
        <p:nvSpPr>
          <p:cNvPr id="41" name="Content Placeholder 2"/>
          <p:cNvSpPr>
            <a:spLocks noGrp="1"/>
          </p:cNvSpPr>
          <p:nvPr>
            <p:ph idx="1"/>
          </p:nvPr>
        </p:nvSpPr>
        <p:spPr>
          <a:xfrm>
            <a:off x="3491880" y="1269188"/>
            <a:ext cx="4032994" cy="1583747"/>
          </a:xfrm>
        </p:spPr>
        <p:txBody>
          <a:bodyPr>
            <a:normAutofit/>
          </a:bodyPr>
          <a:lstStyle/>
          <a:p>
            <a:r>
              <a:rPr lang="nl-NL" sz="2000" dirty="0" smtClean="0">
                <a:latin typeface="Times New Roman" panose="02020603050405020304" pitchFamily="18" charset="0"/>
                <a:cs typeface="Times New Roman" panose="02020603050405020304" pitchFamily="18" charset="0"/>
              </a:rPr>
              <a:t>A </a:t>
            </a:r>
            <a:r>
              <a:rPr lang="nl-NL" sz="2000" dirty="0" err="1" smtClean="0">
                <a:latin typeface="Times New Roman" panose="02020603050405020304" pitchFamily="18" charset="0"/>
                <a:cs typeface="Times New Roman" panose="02020603050405020304" pitchFamily="18" charset="0"/>
              </a:rPr>
              <a:t>subfield</a:t>
            </a:r>
            <a:r>
              <a:rPr lang="nl-NL" sz="2000" dirty="0" smtClean="0">
                <a:latin typeface="Times New Roman" panose="02020603050405020304" pitchFamily="18" charset="0"/>
                <a:cs typeface="Times New Roman" panose="02020603050405020304" pitchFamily="18" charset="0"/>
              </a:rPr>
              <a:t> of </a:t>
            </a:r>
            <a:r>
              <a:rPr lang="nl-NL" sz="2000" dirty="0" err="1" smtClean="0">
                <a:latin typeface="Times New Roman" panose="02020603050405020304" pitchFamily="18" charset="0"/>
                <a:cs typeface="Times New Roman" panose="02020603050405020304" pitchFamily="18" charset="0"/>
              </a:rPr>
              <a:t>mathematical</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optimisation</a:t>
            </a:r>
            <a:endParaRPr lang="nl-NL" sz="2000" dirty="0">
              <a:latin typeface="Times New Roman" panose="02020603050405020304" pitchFamily="18" charset="0"/>
              <a:cs typeface="Times New Roman" panose="02020603050405020304" pitchFamily="18" charset="0"/>
            </a:endParaRPr>
          </a:p>
          <a:p>
            <a:r>
              <a:rPr lang="nl-NL" sz="2000" dirty="0" smtClean="0">
                <a:latin typeface="Times New Roman" panose="02020603050405020304" pitchFamily="18" charset="0"/>
                <a:cs typeface="Times New Roman" panose="02020603050405020304" pitchFamily="18" charset="0"/>
              </a:rPr>
              <a:t>Minimise convex </a:t>
            </a:r>
            <a:r>
              <a:rPr lang="nl-NL" sz="2000" dirty="0" err="1" smtClean="0">
                <a:latin typeface="Times New Roman" panose="02020603050405020304" pitchFamily="18" charset="0"/>
                <a:cs typeface="Times New Roman" panose="02020603050405020304" pitchFamily="18" charset="0"/>
              </a:rPr>
              <a:t>cost</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function</a:t>
            </a:r>
            <a:r>
              <a:rPr lang="nl-NL" sz="2000" dirty="0" smtClean="0">
                <a:latin typeface="Times New Roman" panose="02020603050405020304" pitchFamily="18" charset="0"/>
                <a:cs typeface="Times New Roman" panose="02020603050405020304" pitchFamily="18" charset="0"/>
              </a:rPr>
              <a:t> </a:t>
            </a:r>
            <a:endParaRPr lang="nl-NL" sz="2000" dirty="0">
              <a:latin typeface="Times New Roman" panose="02020603050405020304" pitchFamily="18" charset="0"/>
              <a:cs typeface="Times New Roman" panose="02020603050405020304" pitchFamily="18" charset="0"/>
            </a:endParaRPr>
          </a:p>
          <a:p>
            <a:r>
              <a:rPr lang="nl-NL" sz="2000" dirty="0" err="1" smtClean="0">
                <a:latin typeface="Times New Roman" panose="02020603050405020304" pitchFamily="18" charset="0"/>
                <a:cs typeface="Times New Roman" panose="02020603050405020304" pitchFamily="18" charset="0"/>
              </a:rPr>
              <a:t>Feasible</a:t>
            </a:r>
            <a:r>
              <a:rPr lang="nl-NL" sz="2000" dirty="0" smtClean="0">
                <a:latin typeface="Times New Roman" panose="02020603050405020304" pitchFamily="18" charset="0"/>
                <a:cs typeface="Times New Roman" panose="02020603050405020304" pitchFamily="18" charset="0"/>
              </a:rPr>
              <a:t> set: convex in nature</a:t>
            </a:r>
            <a:endParaRPr lang="nl-NL"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949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4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5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53"/>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5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55"/>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6">
                                            <p:txEl>
                                              <p:pRg st="1" end="1"/>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xEl>
                                              <p:pRg st="2" end="2"/>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6">
                                            <p:txEl>
                                              <p:pRg st="3" end="3"/>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6">
                                            <p:txEl>
                                              <p:pRg st="4" end="4"/>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46">
                                            <p:txEl>
                                              <p:pRg st="0" end="0"/>
                                            </p:txEl>
                                          </p:spTgt>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45"/>
                                        </p:tgtEl>
                                        <p:attrNameLst>
                                          <p:attrName>style.visibility</p:attrName>
                                        </p:attrNameLst>
                                      </p:cBhvr>
                                      <p:to>
                                        <p:strVal val="hidden"/>
                                      </p:to>
                                    </p:set>
                                  </p:childTnLst>
                                </p:cTn>
                              </p:par>
                              <p:par>
                                <p:cTn id="71" presetID="1" presetClass="exit" presetSubtype="0" fill="hold" grpId="2" nodeType="withEffect">
                                  <p:stCondLst>
                                    <p:cond delay="0"/>
                                  </p:stCondLst>
                                  <p:childTnLst>
                                    <p:set>
                                      <p:cBhvr>
                                        <p:cTn id="72" dur="1" fill="hold">
                                          <p:stCondLst>
                                            <p:cond delay="0"/>
                                          </p:stCondLst>
                                        </p:cTn>
                                        <p:tgtEl>
                                          <p:spTgt spid="47"/>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48"/>
                                        </p:tgtEl>
                                        <p:attrNameLst>
                                          <p:attrName>style.visibility</p:attrName>
                                        </p:attrNameLst>
                                      </p:cBhvr>
                                      <p:to>
                                        <p:strVal val="hidden"/>
                                      </p:to>
                                    </p:set>
                                  </p:childTnLst>
                                </p:cTn>
                              </p:par>
                              <p:par>
                                <p:cTn id="75" presetID="1" presetClass="exit" presetSubtype="0" fill="hold" grpId="2" nodeType="withEffect">
                                  <p:stCondLst>
                                    <p:cond delay="0"/>
                                  </p:stCondLst>
                                  <p:childTnLst>
                                    <p:set>
                                      <p:cBhvr>
                                        <p:cTn id="76" dur="1" fill="hold">
                                          <p:stCondLst>
                                            <p:cond delay="0"/>
                                          </p:stCondLst>
                                        </p:cTn>
                                        <p:tgtEl>
                                          <p:spTgt spid="49"/>
                                        </p:tgtEl>
                                        <p:attrNameLst>
                                          <p:attrName>style.visibility</p:attrName>
                                        </p:attrNameLst>
                                      </p:cBhvr>
                                      <p:to>
                                        <p:strVal val="hidden"/>
                                      </p:to>
                                    </p:set>
                                  </p:childTnLst>
                                </p:cTn>
                              </p:par>
                              <p:par>
                                <p:cTn id="77" presetID="1" presetClass="exit" presetSubtype="0" fill="hold" grpId="2" nodeType="withEffect">
                                  <p:stCondLst>
                                    <p:cond delay="0"/>
                                  </p:stCondLst>
                                  <p:childTnLst>
                                    <p:set>
                                      <p:cBhvr>
                                        <p:cTn id="78" dur="1" fill="hold">
                                          <p:stCondLst>
                                            <p:cond delay="0"/>
                                          </p:stCondLst>
                                        </p:cTn>
                                        <p:tgtEl>
                                          <p:spTgt spid="50"/>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51"/>
                                        </p:tgtEl>
                                        <p:attrNameLst>
                                          <p:attrName>style.visibility</p:attrName>
                                        </p:attrNameLst>
                                      </p:cBhvr>
                                      <p:to>
                                        <p:strVal val="hidden"/>
                                      </p:to>
                                    </p:set>
                                  </p:childTnLst>
                                </p:cTn>
                              </p:par>
                              <p:par>
                                <p:cTn id="81" presetID="1" presetClass="exit" presetSubtype="0" fill="hold" grpId="2" nodeType="withEffect">
                                  <p:stCondLst>
                                    <p:cond delay="0"/>
                                  </p:stCondLst>
                                  <p:childTnLst>
                                    <p:set>
                                      <p:cBhvr>
                                        <p:cTn id="82" dur="1" fill="hold">
                                          <p:stCondLst>
                                            <p:cond delay="0"/>
                                          </p:stCondLst>
                                        </p:cTn>
                                        <p:tgtEl>
                                          <p:spTgt spid="52"/>
                                        </p:tgtEl>
                                        <p:attrNameLst>
                                          <p:attrName>style.visibility</p:attrName>
                                        </p:attrNameLst>
                                      </p:cBhvr>
                                      <p:to>
                                        <p:strVal val="hidden"/>
                                      </p:to>
                                    </p:set>
                                  </p:childTnLst>
                                </p:cTn>
                              </p:par>
                              <p:par>
                                <p:cTn id="83" presetID="1" presetClass="exit" presetSubtype="0" fill="hold" grpId="2" nodeType="withEffect">
                                  <p:stCondLst>
                                    <p:cond delay="0"/>
                                  </p:stCondLst>
                                  <p:childTnLst>
                                    <p:set>
                                      <p:cBhvr>
                                        <p:cTn id="84" dur="1" fill="hold">
                                          <p:stCondLst>
                                            <p:cond delay="0"/>
                                          </p:stCondLst>
                                        </p:cTn>
                                        <p:tgtEl>
                                          <p:spTgt spid="53"/>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54"/>
                                        </p:tgtEl>
                                        <p:attrNameLst>
                                          <p:attrName>style.visibility</p:attrName>
                                        </p:attrNameLst>
                                      </p:cBhvr>
                                      <p:to>
                                        <p:strVal val="hidden"/>
                                      </p:to>
                                    </p:set>
                                  </p:childTnLst>
                                </p:cTn>
                              </p:par>
                              <p:par>
                                <p:cTn id="87" presetID="1" presetClass="exit" presetSubtype="0" fill="hold" grpId="2" nodeType="withEffect">
                                  <p:stCondLst>
                                    <p:cond delay="0"/>
                                  </p:stCondLst>
                                  <p:childTnLst>
                                    <p:set>
                                      <p:cBhvr>
                                        <p:cTn id="88" dur="1" fill="hold">
                                          <p:stCondLst>
                                            <p:cond delay="0"/>
                                          </p:stCondLst>
                                        </p:cTn>
                                        <p:tgtEl>
                                          <p:spTgt spid="55"/>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56">
                                            <p:txEl>
                                              <p:pRg st="0" end="0"/>
                                            </p:txEl>
                                          </p:spTgt>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56">
                                            <p:txEl>
                                              <p:pRg st="1" end="1"/>
                                            </p:txEl>
                                          </p:spTgt>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56">
                                            <p:txEl>
                                              <p:pRg st="2" end="2"/>
                                            </p:txEl>
                                          </p:spTgt>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56">
                                            <p:txEl>
                                              <p:pRg st="3" end="3"/>
                                            </p:txEl>
                                          </p:spTgt>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56">
                                            <p:txEl>
                                              <p:pRg st="4" end="4"/>
                                            </p:txEl>
                                          </p:spTgt>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5"/>
                                        </p:tgtEl>
                                        <p:attrNameLst>
                                          <p:attrName>style.visibility</p:attrName>
                                        </p:attrNameLst>
                                      </p:cBhvr>
                                      <p:to>
                                        <p:strVal val="visible"/>
                                      </p:to>
                                    </p:set>
                                    <p:anim calcmode="lin" valueType="num">
                                      <p:cBhvr additive="base">
                                        <p:cTn id="103" dur="500" fill="hold"/>
                                        <p:tgtEl>
                                          <p:spTgt spid="5"/>
                                        </p:tgtEl>
                                        <p:attrNameLst>
                                          <p:attrName>ppt_x</p:attrName>
                                        </p:attrNameLst>
                                      </p:cBhvr>
                                      <p:tavLst>
                                        <p:tav tm="0">
                                          <p:val>
                                            <p:strVal val="#ppt_x"/>
                                          </p:val>
                                        </p:tav>
                                        <p:tav tm="100000">
                                          <p:val>
                                            <p:strVal val="#ppt_x"/>
                                          </p:val>
                                        </p:tav>
                                      </p:tavLst>
                                    </p:anim>
                                    <p:anim calcmode="lin" valueType="num">
                                      <p:cBhvr additive="base">
                                        <p:cTn id="104" dur="500" fill="hold"/>
                                        <p:tgtEl>
                                          <p:spTgt spid="5"/>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33"/>
                                        </p:tgtEl>
                                        <p:attrNameLst>
                                          <p:attrName>style.visibility</p:attrName>
                                        </p:attrNameLst>
                                      </p:cBhvr>
                                      <p:to>
                                        <p:strVal val="visible"/>
                                      </p:to>
                                    </p:set>
                                    <p:anim calcmode="lin" valueType="num">
                                      <p:cBhvr additive="base">
                                        <p:cTn id="107" dur="500" fill="hold"/>
                                        <p:tgtEl>
                                          <p:spTgt spid="33"/>
                                        </p:tgtEl>
                                        <p:attrNameLst>
                                          <p:attrName>ppt_x</p:attrName>
                                        </p:attrNameLst>
                                      </p:cBhvr>
                                      <p:tavLst>
                                        <p:tav tm="0">
                                          <p:val>
                                            <p:strVal val="#ppt_x"/>
                                          </p:val>
                                        </p:tav>
                                        <p:tav tm="100000">
                                          <p:val>
                                            <p:strVal val="#ppt_x"/>
                                          </p:val>
                                        </p:tav>
                                      </p:tavLst>
                                    </p:anim>
                                    <p:anim calcmode="lin" valueType="num">
                                      <p:cBhvr additive="base">
                                        <p:cTn id="10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8"/>
                                        </p:tgtEl>
                                        <p:attrNameLst>
                                          <p:attrName>style.visibility</p:attrName>
                                        </p:attrNameLst>
                                      </p:cBhvr>
                                      <p:to>
                                        <p:strVal val="visible"/>
                                      </p:to>
                                    </p:set>
                                    <p:animEffect transition="in" filter="fade">
                                      <p:cBhvr>
                                        <p:cTn id="113" dur="500"/>
                                        <p:tgtEl>
                                          <p:spTgt spid="8"/>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34"/>
                                        </p:tgtEl>
                                        <p:attrNameLst>
                                          <p:attrName>style.visibility</p:attrName>
                                        </p:attrNameLst>
                                      </p:cBhvr>
                                      <p:to>
                                        <p:strVal val="visible"/>
                                      </p:to>
                                    </p:set>
                                    <p:animEffect transition="in" filter="fade">
                                      <p:cBhvr>
                                        <p:cTn id="116" dur="500"/>
                                        <p:tgtEl>
                                          <p:spTgt spid="34"/>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5"/>
                                        </p:tgtEl>
                                        <p:attrNameLst>
                                          <p:attrName>style.visibility</p:attrName>
                                        </p:attrNameLst>
                                      </p:cBhvr>
                                      <p:to>
                                        <p:strVal val="visible"/>
                                      </p:to>
                                    </p:set>
                                    <p:animEffect transition="in" filter="fade">
                                      <p:cBhvr>
                                        <p:cTn id="119" dur="500"/>
                                        <p:tgtEl>
                                          <p:spTgt spid="35"/>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
                                        </p:tgtEl>
                                        <p:attrNameLst>
                                          <p:attrName>style.visibility</p:attrName>
                                        </p:attrNameLst>
                                      </p:cBhvr>
                                      <p:to>
                                        <p:strVal val="visible"/>
                                      </p:to>
                                    </p:set>
                                    <p:animEffect transition="in" filter="fade">
                                      <p:cBhvr>
                                        <p:cTn id="122" dur="500"/>
                                        <p:tgtEl>
                                          <p:spTgt spid="12"/>
                                        </p:tgtEl>
                                      </p:cBhvr>
                                    </p:animEffect>
                                  </p:childTnLst>
                                </p:cTn>
                              </p:par>
                              <p:par>
                                <p:cTn id="123" presetID="10" presetClass="entr" presetSubtype="0" fill="hold" nodeType="withEffect">
                                  <p:stCondLst>
                                    <p:cond delay="0"/>
                                  </p:stCondLst>
                                  <p:childTnLst>
                                    <p:set>
                                      <p:cBhvr>
                                        <p:cTn id="124" dur="1" fill="hold">
                                          <p:stCondLst>
                                            <p:cond delay="0"/>
                                          </p:stCondLst>
                                        </p:cTn>
                                        <p:tgtEl>
                                          <p:spTgt spid="10"/>
                                        </p:tgtEl>
                                        <p:attrNameLst>
                                          <p:attrName>style.visibility</p:attrName>
                                        </p:attrNameLst>
                                      </p:cBhvr>
                                      <p:to>
                                        <p:strVal val="visible"/>
                                      </p:to>
                                    </p:set>
                                    <p:animEffect transition="in" filter="fade">
                                      <p:cBhvr>
                                        <p:cTn id="125" dur="500"/>
                                        <p:tgtEl>
                                          <p:spTgt spid="10"/>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36"/>
                                        </p:tgtEl>
                                        <p:attrNameLst>
                                          <p:attrName>style.visibility</p:attrName>
                                        </p:attrNameLst>
                                      </p:cBhvr>
                                      <p:to>
                                        <p:strVal val="visible"/>
                                      </p:to>
                                    </p:set>
                                    <p:animEffect transition="in" filter="fade">
                                      <p:cBhvr>
                                        <p:cTn id="130" dur="500"/>
                                        <p:tgtEl>
                                          <p:spTgt spid="36"/>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fade">
                                      <p:cBhvr>
                                        <p:cTn id="133" dur="500"/>
                                        <p:tgtEl>
                                          <p:spTgt spid="3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0"/>
                                        </p:tgtEl>
                                        <p:attrNameLst>
                                          <p:attrName>style.visibility</p:attrName>
                                        </p:attrNameLst>
                                      </p:cBhvr>
                                      <p:to>
                                        <p:strVal val="visible"/>
                                      </p:to>
                                    </p:set>
                                    <p:animEffect transition="in" filter="fade">
                                      <p:cBhvr>
                                        <p:cTn id="136" dur="500"/>
                                        <p:tgtEl>
                                          <p:spTgt spid="4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39"/>
                                        </p:tgtEl>
                                        <p:attrNameLst>
                                          <p:attrName>style.visibility</p:attrName>
                                        </p:attrNameLst>
                                      </p:cBhvr>
                                      <p:to>
                                        <p:strVal val="visible"/>
                                      </p:to>
                                    </p:set>
                                    <p:animEffect transition="in" filter="fade">
                                      <p:cBhvr>
                                        <p:cTn id="139" dur="500"/>
                                        <p:tgtEl>
                                          <p:spTgt spid="39"/>
                                        </p:tgtEl>
                                      </p:cBhvr>
                                    </p:animEffect>
                                  </p:childTnLst>
                                </p:cTn>
                              </p:par>
                              <p:par>
                                <p:cTn id="140" presetID="10" presetClass="entr" presetSubtype="0" fill="hold" nodeType="withEffect">
                                  <p:stCondLst>
                                    <p:cond delay="0"/>
                                  </p:stCondLst>
                                  <p:childTnLst>
                                    <p:set>
                                      <p:cBhvr>
                                        <p:cTn id="141" dur="1" fill="hold">
                                          <p:stCondLst>
                                            <p:cond delay="0"/>
                                          </p:stCondLst>
                                        </p:cTn>
                                        <p:tgtEl>
                                          <p:spTgt spid="38"/>
                                        </p:tgtEl>
                                        <p:attrNameLst>
                                          <p:attrName>style.visibility</p:attrName>
                                        </p:attrNameLst>
                                      </p:cBhvr>
                                      <p:to>
                                        <p:strVal val="visible"/>
                                      </p:to>
                                    </p:set>
                                    <p:animEffect transition="in" filter="fade">
                                      <p:cBhvr>
                                        <p:cTn id="142" dur="500"/>
                                        <p:tgtEl>
                                          <p:spTgt spid="38"/>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nodeType="clickEffect">
                                  <p:stCondLst>
                                    <p:cond delay="0"/>
                                  </p:stCondLst>
                                  <p:childTnLst>
                                    <p:set>
                                      <p:cBhvr>
                                        <p:cTn id="146" dur="1" fill="hold">
                                          <p:stCondLst>
                                            <p:cond delay="0"/>
                                          </p:stCondLst>
                                        </p:cTn>
                                        <p:tgtEl>
                                          <p:spTgt spid="5"/>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33"/>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8"/>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34"/>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35"/>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12"/>
                                        </p:tgtEl>
                                        <p:attrNameLst>
                                          <p:attrName>style.visibility</p:attrName>
                                        </p:attrNameLst>
                                      </p:cBhvr>
                                      <p:to>
                                        <p:strVal val="hidden"/>
                                      </p:to>
                                    </p:set>
                                  </p:childTnLst>
                                </p:cTn>
                              </p:par>
                              <p:par>
                                <p:cTn id="157" presetID="1" presetClass="exit" presetSubtype="0" fill="hold" nodeType="withEffect">
                                  <p:stCondLst>
                                    <p:cond delay="0"/>
                                  </p:stCondLst>
                                  <p:childTnLst>
                                    <p:set>
                                      <p:cBhvr>
                                        <p:cTn id="158" dur="1" fill="hold">
                                          <p:stCondLst>
                                            <p:cond delay="0"/>
                                          </p:stCondLst>
                                        </p:cTn>
                                        <p:tgtEl>
                                          <p:spTgt spid="10"/>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36"/>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37"/>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40"/>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39"/>
                                        </p:tgtEl>
                                        <p:attrNameLst>
                                          <p:attrName>style.visibility</p:attrName>
                                        </p:attrNameLst>
                                      </p:cBhvr>
                                      <p:to>
                                        <p:strVal val="hidden"/>
                                      </p:to>
                                    </p:set>
                                  </p:childTnLst>
                                </p:cTn>
                              </p:par>
                              <p:par>
                                <p:cTn id="167" presetID="1" presetClass="exit" presetSubtype="0" fill="hold" nodeType="withEffect">
                                  <p:stCondLst>
                                    <p:cond delay="0"/>
                                  </p:stCondLst>
                                  <p:childTnLst>
                                    <p:set>
                                      <p:cBhvr>
                                        <p:cTn id="168" dur="1" fill="hold">
                                          <p:stCondLst>
                                            <p:cond delay="0"/>
                                          </p:stCondLst>
                                        </p:cTn>
                                        <p:tgtEl>
                                          <p:spTgt spid="38"/>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8" grpId="0" animBg="1"/>
      <p:bldP spid="8" grpId="1" animBg="1"/>
      <p:bldP spid="34" grpId="0" animBg="1"/>
      <p:bldP spid="34" grpId="1" animBg="1"/>
      <p:bldP spid="12" grpId="0"/>
      <p:bldP spid="12" grpId="1"/>
      <p:bldP spid="35" grpId="0"/>
      <p:bldP spid="35" grpId="1"/>
      <p:bldP spid="36" grpId="0" animBg="1"/>
      <p:bldP spid="36" grpId="1" animBg="1"/>
      <p:bldP spid="37" grpId="0" animBg="1"/>
      <p:bldP spid="37" grpId="1" animBg="1"/>
      <p:bldP spid="39" grpId="0"/>
      <p:bldP spid="39" grpId="1"/>
      <p:bldP spid="40" grpId="0"/>
      <p:bldP spid="40" grpId="1"/>
      <p:bldP spid="46" grpId="0" build="p"/>
      <p:bldP spid="46" grpId="1" build="p"/>
      <p:bldP spid="47" grpId="0" animBg="1"/>
      <p:bldP spid="47" grpId="1" animBg="1"/>
      <p:bldP spid="47" grpId="2" animBg="1"/>
      <p:bldP spid="49" grpId="0" animBg="1"/>
      <p:bldP spid="49" grpId="1" animBg="1"/>
      <p:bldP spid="49" grpId="2" animBg="1"/>
      <p:bldP spid="50" grpId="0" animBg="1"/>
      <p:bldP spid="50" grpId="1" animBg="1"/>
      <p:bldP spid="50" grpId="2" animBg="1"/>
      <p:bldP spid="52" grpId="0" animBg="1"/>
      <p:bldP spid="52" grpId="1" animBg="1"/>
      <p:bldP spid="52" grpId="2" animBg="1"/>
      <p:bldP spid="53" grpId="0" animBg="1"/>
      <p:bldP spid="53" grpId="1" animBg="1"/>
      <p:bldP spid="53" grpId="2" animBg="1"/>
      <p:bldP spid="55" grpId="0" animBg="1"/>
      <p:bldP spid="55" grpId="1" animBg="1"/>
      <p:bldP spid="55" grpId="2" animBg="1"/>
      <p:bldP spid="56" grpId="0" build="p"/>
      <p:bldP spid="56" grpId="1" build="allAtOnce"/>
      <p:bldP spid="41"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16005" y="62685"/>
            <a:ext cx="7090513" cy="857250"/>
          </a:xfrm>
          <a:prstGeom prst="rect">
            <a:avLst/>
          </a:prstGeom>
        </p:spPr>
        <p:txBody>
          <a:bodyPr vert="horz" lIns="91440" tIns="45720" rIns="91440" bIns="45720" rtlCol="0" anchor="ctr">
            <a:normAutofit fontScale="85000" lnSpcReduction="2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Convex </a:t>
            </a:r>
            <a:r>
              <a:rPr lang="en-US" dirty="0" err="1">
                <a:solidFill>
                  <a:schemeClr val="tx1">
                    <a:lumMod val="95000"/>
                    <a:lumOff val="5000"/>
                  </a:schemeClr>
                </a:solidFill>
                <a:latin typeface="Times New Roman" charset="0"/>
                <a:ea typeface="Times New Roman" charset="0"/>
                <a:cs typeface="Times New Roman" charset="0"/>
              </a:rPr>
              <a:t>o</a:t>
            </a:r>
            <a:r>
              <a:rPr lang="en-US" dirty="0" err="1" smtClean="0">
                <a:solidFill>
                  <a:schemeClr val="tx1">
                    <a:lumMod val="95000"/>
                    <a:lumOff val="5000"/>
                  </a:schemeClr>
                </a:solidFill>
                <a:latin typeface="Times New Roman" charset="0"/>
                <a:ea typeface="Times New Roman" charset="0"/>
                <a:cs typeface="Times New Roman" charset="0"/>
              </a:rPr>
              <a:t>ptimisation</a:t>
            </a:r>
            <a:r>
              <a:rPr lang="en-US" dirty="0" smtClean="0">
                <a:solidFill>
                  <a:schemeClr val="tx1">
                    <a:lumMod val="95000"/>
                    <a:lumOff val="5000"/>
                  </a:schemeClr>
                </a:solidFill>
                <a:latin typeface="Times New Roman" charset="0"/>
                <a:ea typeface="Times New Roman" charset="0"/>
                <a:cs typeface="Times New Roman" charset="0"/>
              </a:rPr>
              <a:t> benefits over other techniques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4711" y="853599"/>
            <a:ext cx="3238500" cy="3362325"/>
          </a:xfrm>
          <a:prstGeom prst="rect">
            <a:avLst/>
          </a:prstGeom>
        </p:spPr>
      </p:pic>
      <p:sp>
        <p:nvSpPr>
          <p:cNvPr id="43" name="TextBox 42"/>
          <p:cNvSpPr txBox="1"/>
          <p:nvPr/>
        </p:nvSpPr>
        <p:spPr>
          <a:xfrm>
            <a:off x="65843" y="4258638"/>
            <a:ext cx="7236296"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5</a:t>
            </a:r>
            <a:r>
              <a:rPr lang="en-US" sz="1200" dirty="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Hierarchy of convex optimization problems.</a:t>
            </a:r>
            <a:endParaRPr lang="en-US" sz="1200" dirty="0">
              <a:latin typeface="Times New Roman" charset="0"/>
              <a:ea typeface="Times New Roman" charset="0"/>
              <a:cs typeface="Times New Roman" charset="0"/>
            </a:endParaRPr>
          </a:p>
        </p:txBody>
      </p:sp>
      <p:sp>
        <p:nvSpPr>
          <p:cNvPr id="44" name="Content Placeholder 2"/>
          <p:cNvSpPr txBox="1">
            <a:spLocks/>
          </p:cNvSpPr>
          <p:nvPr/>
        </p:nvSpPr>
        <p:spPr>
          <a:xfrm>
            <a:off x="5450038" y="1192036"/>
            <a:ext cx="3436044" cy="30813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2000" dirty="0" err="1" smtClean="0">
                <a:latin typeface="Times New Roman" panose="02020603050405020304" pitchFamily="18" charset="0"/>
                <a:cs typeface="Times New Roman" panose="02020603050405020304" pitchFamily="18" charset="0"/>
              </a:rPr>
              <a:t>Linear</a:t>
            </a:r>
            <a:r>
              <a:rPr lang="nl-NL" sz="2000" dirty="0" smtClean="0">
                <a:latin typeface="Times New Roman" panose="02020603050405020304" pitchFamily="18" charset="0"/>
                <a:cs typeface="Times New Roman" panose="02020603050405020304" pitchFamily="18" charset="0"/>
              </a:rPr>
              <a:t> Programming</a:t>
            </a:r>
          </a:p>
          <a:p>
            <a:r>
              <a:rPr lang="nl-NL" sz="2000" dirty="0" err="1" smtClean="0">
                <a:latin typeface="Times New Roman" panose="02020603050405020304" pitchFamily="18" charset="0"/>
                <a:cs typeface="Times New Roman" panose="02020603050405020304" pitchFamily="18" charset="0"/>
              </a:rPr>
              <a:t>Quadratic</a:t>
            </a:r>
            <a:r>
              <a:rPr lang="nl-NL" sz="2000" dirty="0" smtClean="0">
                <a:latin typeface="Times New Roman" panose="02020603050405020304" pitchFamily="18" charset="0"/>
                <a:cs typeface="Times New Roman" panose="02020603050405020304" pitchFamily="18" charset="0"/>
              </a:rPr>
              <a:t> Programming</a:t>
            </a:r>
          </a:p>
          <a:p>
            <a:r>
              <a:rPr lang="nl-NL" sz="2000" dirty="0" smtClean="0">
                <a:latin typeface="Times New Roman" panose="02020603050405020304" pitchFamily="18" charset="0"/>
                <a:cs typeface="Times New Roman" panose="02020603050405020304" pitchFamily="18" charset="0"/>
              </a:rPr>
              <a:t>Second Order </a:t>
            </a:r>
            <a:r>
              <a:rPr lang="nl-NL" sz="2000" dirty="0" err="1" smtClean="0">
                <a:latin typeface="Times New Roman" panose="02020603050405020304" pitchFamily="18" charset="0"/>
                <a:cs typeface="Times New Roman" panose="02020603050405020304" pitchFamily="18" charset="0"/>
              </a:rPr>
              <a:t>Conic</a:t>
            </a:r>
            <a:r>
              <a:rPr lang="nl-NL" sz="2000" dirty="0" smtClean="0">
                <a:latin typeface="Times New Roman" panose="02020603050405020304" pitchFamily="18" charset="0"/>
                <a:cs typeface="Times New Roman" panose="02020603050405020304" pitchFamily="18" charset="0"/>
              </a:rPr>
              <a:t> Programming</a:t>
            </a:r>
          </a:p>
          <a:p>
            <a:r>
              <a:rPr lang="nl-NL" sz="2000" dirty="0" smtClean="0">
                <a:latin typeface="Times New Roman" panose="02020603050405020304" pitchFamily="18" charset="0"/>
                <a:cs typeface="Times New Roman" panose="02020603050405020304" pitchFamily="18" charset="0"/>
              </a:rPr>
              <a:t>Semi-</a:t>
            </a:r>
            <a:r>
              <a:rPr lang="nl-NL" sz="2000" dirty="0" err="1" smtClean="0">
                <a:latin typeface="Times New Roman" panose="02020603050405020304" pitchFamily="18" charset="0"/>
                <a:cs typeface="Times New Roman" panose="02020603050405020304" pitchFamily="18" charset="0"/>
              </a:rPr>
              <a:t>Definite</a:t>
            </a:r>
            <a:r>
              <a:rPr lang="nl-NL" sz="2000" dirty="0" smtClean="0">
                <a:latin typeface="Times New Roman" panose="02020603050405020304" pitchFamily="18" charset="0"/>
                <a:cs typeface="Times New Roman" panose="02020603050405020304" pitchFamily="18" charset="0"/>
              </a:rPr>
              <a:t> Programming</a:t>
            </a:r>
          </a:p>
          <a:p>
            <a:r>
              <a:rPr lang="nl-NL" sz="2000" dirty="0" err="1" smtClean="0">
                <a:latin typeface="Times New Roman" panose="02020603050405020304" pitchFamily="18" charset="0"/>
                <a:cs typeface="Times New Roman" panose="02020603050405020304" pitchFamily="18" charset="0"/>
              </a:rPr>
              <a:t>Conic</a:t>
            </a:r>
            <a:r>
              <a:rPr lang="nl-NL" sz="2000" dirty="0" smtClean="0">
                <a:latin typeface="Times New Roman" panose="02020603050405020304" pitchFamily="18" charset="0"/>
                <a:cs typeface="Times New Roman" panose="02020603050405020304" pitchFamily="18" charset="0"/>
              </a:rPr>
              <a:t> Programming</a:t>
            </a:r>
          </a:p>
          <a:p>
            <a:r>
              <a:rPr lang="nl-NL" sz="2000" dirty="0" err="1" smtClean="0">
                <a:latin typeface="Times New Roman" panose="02020603050405020304" pitchFamily="18" charset="0"/>
                <a:cs typeface="Times New Roman" panose="02020603050405020304" pitchFamily="18" charset="0"/>
              </a:rPr>
              <a:t>Graph</a:t>
            </a:r>
            <a:r>
              <a:rPr lang="nl-NL" sz="2000" dirty="0" smtClean="0">
                <a:latin typeface="Times New Roman" panose="02020603050405020304" pitchFamily="18" charset="0"/>
                <a:cs typeface="Times New Roman" panose="02020603050405020304" pitchFamily="18" charset="0"/>
              </a:rPr>
              <a:t> Form Programming</a:t>
            </a:r>
          </a:p>
          <a:p>
            <a:endParaRPr lang="nl-NL" sz="2000" dirty="0" smtClean="0">
              <a:latin typeface="Times New Roman" panose="02020603050405020304" pitchFamily="18" charset="0"/>
              <a:cs typeface="Times New Roman" panose="02020603050405020304" pitchFamily="18" charset="0"/>
            </a:endParaRPr>
          </a:p>
        </p:txBody>
      </p:sp>
      <p:pic>
        <p:nvPicPr>
          <p:cNvPr id="40" name="Picture 39"/>
          <p:cNvPicPr>
            <a:picLocks noChangeAspect="1"/>
          </p:cNvPicPr>
          <p:nvPr/>
        </p:nvPicPr>
        <p:blipFill>
          <a:blip r:embed="rId5"/>
          <a:stretch>
            <a:fillRect/>
          </a:stretch>
        </p:blipFill>
        <p:spPr>
          <a:xfrm>
            <a:off x="3326379" y="1015152"/>
            <a:ext cx="3855360" cy="3160870"/>
          </a:xfrm>
          <a:prstGeom prst="rect">
            <a:avLst/>
          </a:prstGeom>
        </p:spPr>
      </p:pic>
      <p:sp>
        <p:nvSpPr>
          <p:cNvPr id="45" name="TextBox 44"/>
          <p:cNvSpPr txBox="1"/>
          <p:nvPr/>
        </p:nvSpPr>
        <p:spPr>
          <a:xfrm>
            <a:off x="1907704" y="4146097"/>
            <a:ext cx="7236296"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6</a:t>
            </a:r>
            <a:r>
              <a:rPr lang="en-US" sz="1200" dirty="0" smtClean="0">
                <a:latin typeface="Times New Roman" charset="0"/>
                <a:ea typeface="Times New Roman" charset="0"/>
                <a:cs typeface="Times New Roman" charset="0"/>
              </a:rPr>
              <a:t>: </a:t>
            </a:r>
            <a:r>
              <a:rPr lang="en-US" sz="1200" dirty="0" smtClean="0">
                <a:latin typeface="Times New Roman" panose="02020603050405020304" pitchFamily="18" charset="0"/>
                <a:cs typeface="Times New Roman" panose="02020603050405020304" pitchFamily="18" charset="0"/>
              </a:rPr>
              <a:t>Second </a:t>
            </a:r>
            <a:r>
              <a:rPr lang="en-US" sz="1200" dirty="0">
                <a:latin typeface="Times New Roman" panose="02020603050405020304" pitchFamily="18" charset="0"/>
                <a:cs typeface="Times New Roman" panose="02020603050405020304" pitchFamily="18" charset="0"/>
              </a:rPr>
              <a:t>order cone boundary. It represents a filled cone.</a:t>
            </a:r>
            <a:endParaRPr lang="en-US" sz="1200" dirty="0">
              <a:latin typeface="Times New Roman" panose="02020603050405020304" pitchFamily="18" charset="0"/>
              <a:ea typeface="Times New Roman" charset="0"/>
              <a:cs typeface="Times New Roman" panose="02020603050405020304" pitchFamily="18" charset="0"/>
            </a:endParaRPr>
          </a:p>
        </p:txBody>
      </p:sp>
      <p:sp>
        <p:nvSpPr>
          <p:cNvPr id="46" name="Content Placeholder 2"/>
          <p:cNvSpPr txBox="1">
            <a:spLocks/>
          </p:cNvSpPr>
          <p:nvPr/>
        </p:nvSpPr>
        <p:spPr>
          <a:xfrm>
            <a:off x="3046260" y="1785057"/>
            <a:ext cx="5040560" cy="17751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2000" dirty="0" smtClean="0">
                <a:latin typeface="Times New Roman" panose="02020603050405020304" pitchFamily="18" charset="0"/>
                <a:cs typeface="Times New Roman" panose="02020603050405020304" pitchFamily="18" charset="0"/>
              </a:rPr>
              <a:t>Every </a:t>
            </a:r>
            <a:r>
              <a:rPr lang="nl-NL" sz="2000" dirty="0" err="1" smtClean="0">
                <a:latin typeface="Times New Roman" panose="02020603050405020304" pitchFamily="18" charset="0"/>
                <a:cs typeface="Times New Roman" panose="02020603050405020304" pitchFamily="18" charset="0"/>
              </a:rPr>
              <a:t>local</a:t>
            </a:r>
            <a:r>
              <a:rPr lang="nl-NL" sz="2000" dirty="0" smtClean="0">
                <a:latin typeface="Times New Roman" panose="02020603050405020304" pitchFamily="18" charset="0"/>
                <a:cs typeface="Times New Roman" panose="02020603050405020304" pitchFamily="18" charset="0"/>
              </a:rPr>
              <a:t> minimum is a </a:t>
            </a:r>
            <a:r>
              <a:rPr lang="nl-NL" sz="2000" dirty="0" err="1" smtClean="0">
                <a:latin typeface="Times New Roman" panose="02020603050405020304" pitchFamily="18" charset="0"/>
                <a:cs typeface="Times New Roman" panose="02020603050405020304" pitchFamily="18" charset="0"/>
              </a:rPr>
              <a:t>global</a:t>
            </a:r>
            <a:r>
              <a:rPr lang="nl-NL" sz="2000" dirty="0" smtClean="0">
                <a:latin typeface="Times New Roman" panose="02020603050405020304" pitchFamily="18" charset="0"/>
                <a:cs typeface="Times New Roman" panose="02020603050405020304" pitchFamily="18" charset="0"/>
              </a:rPr>
              <a:t> minimum</a:t>
            </a:r>
          </a:p>
          <a:p>
            <a:r>
              <a:rPr lang="nl-NL" sz="2000" dirty="0" err="1" smtClean="0">
                <a:latin typeface="Times New Roman" panose="02020603050405020304" pitchFamily="18" charset="0"/>
                <a:cs typeface="Times New Roman" panose="02020603050405020304" pitchFamily="18" charset="0"/>
              </a:rPr>
              <a:t>Optimal</a:t>
            </a:r>
            <a:r>
              <a:rPr lang="nl-NL" sz="2000" dirty="0" smtClean="0">
                <a:latin typeface="Times New Roman" panose="02020603050405020304" pitchFamily="18" charset="0"/>
                <a:cs typeface="Times New Roman" panose="02020603050405020304" pitchFamily="18" charset="0"/>
              </a:rPr>
              <a:t> set is convex</a:t>
            </a:r>
          </a:p>
          <a:p>
            <a:r>
              <a:rPr lang="nl-NL" sz="2000" dirty="0" err="1" smtClean="0">
                <a:latin typeface="Times New Roman" panose="02020603050405020304" pitchFamily="18" charset="0"/>
                <a:cs typeface="Times New Roman" panose="02020603050405020304" pitchFamily="18" charset="0"/>
              </a:rPr>
              <a:t>Objective</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function</a:t>
            </a:r>
            <a:r>
              <a:rPr lang="nl-NL" sz="2000" dirty="0" smtClean="0">
                <a:latin typeface="Times New Roman" panose="02020603050405020304" pitchFamily="18" charset="0"/>
                <a:cs typeface="Times New Roman" panose="02020603050405020304" pitchFamily="18" charset="0"/>
              </a:rPr>
              <a:t> is </a:t>
            </a:r>
            <a:r>
              <a:rPr lang="nl-NL" sz="2000" dirty="0" err="1" smtClean="0">
                <a:latin typeface="Times New Roman" panose="02020603050405020304" pitchFamily="18" charset="0"/>
                <a:cs typeface="Times New Roman" panose="02020603050405020304" pitchFamily="18" charset="0"/>
              </a:rPr>
              <a:t>strictly</a:t>
            </a:r>
            <a:r>
              <a:rPr lang="nl-NL" sz="2000" dirty="0" smtClean="0">
                <a:latin typeface="Times New Roman" panose="02020603050405020304" pitchFamily="18" charset="0"/>
                <a:cs typeface="Times New Roman" panose="02020603050405020304" pitchFamily="18" charset="0"/>
              </a:rPr>
              <a:t> convex</a:t>
            </a:r>
            <a:endParaRPr lang="nl-NL"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461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4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4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4">
                                            <p:txEl>
                                              <p:pRg st="0" end="0"/>
                                            </p:tx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44">
                                            <p:txEl>
                                              <p:pRg st="1" end="1"/>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44">
                                            <p:txEl>
                                              <p:pRg st="2" end="2"/>
                                            </p:txEl>
                                          </p:spTgt>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44">
                                            <p:txEl>
                                              <p:pRg st="3" end="3"/>
                                            </p:txEl>
                                          </p:spTgt>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44">
                                            <p:txEl>
                                              <p:pRg st="4" end="4"/>
                                            </p:txEl>
                                          </p:spTgt>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4">
                                            <p:txEl>
                                              <p:pRg st="5" end="5"/>
                                            </p:txEl>
                                          </p:spTgt>
                                        </p:tgtEl>
                                        <p:attrNameLst>
                                          <p:attrName>style.visibility</p:attrName>
                                        </p:attrNameLst>
                                      </p:cBhvr>
                                      <p:to>
                                        <p:strVal val="hidden"/>
                                      </p:to>
                                    </p:set>
                                  </p:childTnLst>
                                </p:cTn>
                              </p:par>
                              <p:par>
                                <p:cTn id="43" presetID="2" presetClass="entr" presetSubtype="4"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 calcmode="lin" valueType="num">
                                      <p:cBhvr additive="base">
                                        <p:cTn id="49" dur="500" fill="hold"/>
                                        <p:tgtEl>
                                          <p:spTgt spid="45"/>
                                        </p:tgtEl>
                                        <p:attrNameLst>
                                          <p:attrName>ppt_x</p:attrName>
                                        </p:attrNameLst>
                                      </p:cBhvr>
                                      <p:tavLst>
                                        <p:tav tm="0">
                                          <p:val>
                                            <p:strVal val="#ppt_x"/>
                                          </p:val>
                                        </p:tav>
                                        <p:tav tm="100000">
                                          <p:val>
                                            <p:strVal val="#ppt_x"/>
                                          </p:val>
                                        </p:tav>
                                      </p:tavLst>
                                    </p:anim>
                                    <p:anim calcmode="lin" valueType="num">
                                      <p:cBhvr additive="base">
                                        <p:cTn id="5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40"/>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45"/>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46">
                                            <p:txEl>
                                              <p:pRg st="0" end="0"/>
                                            </p:txEl>
                                          </p:spTgt>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46">
                                            <p:txEl>
                                              <p:pRg st="1" end="1"/>
                                            </p:txEl>
                                          </p:spTgt>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46">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uiExpand="1" build="p"/>
      <p:bldP spid="44" grpId="1" uiExpand="1" build="allAtOnce"/>
      <p:bldP spid="45" grpId="0"/>
      <p:bldP spid="45" grpId="1"/>
      <p:bldP spid="46" grpId="0" uiExpand="1" build="p"/>
      <p:bldP spid="46" grpId="1" uiExpand="1"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2404" y="1232386"/>
            <a:ext cx="7090513" cy="3615551"/>
          </a:xfrm>
        </p:spPr>
        <p:txBody>
          <a:bodyPr/>
          <a:lstStyle/>
          <a:p>
            <a:endParaRPr lang="en-US" dirty="0"/>
          </a:p>
        </p:txBody>
      </p:sp>
      <p:sp>
        <p:nvSpPr>
          <p:cNvPr id="17" name="Title 1"/>
          <p:cNvSpPr txBox="1">
            <a:spLocks/>
          </p:cNvSpPr>
          <p:nvPr/>
        </p:nvSpPr>
        <p:spPr>
          <a:xfrm>
            <a:off x="1907602" y="-92546"/>
            <a:ext cx="7090513" cy="6539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Original Problem Formulation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30836201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17" name="Title 1"/>
          <p:cNvSpPr txBox="1">
            <a:spLocks/>
          </p:cNvSpPr>
          <p:nvPr/>
        </p:nvSpPr>
        <p:spPr>
          <a:xfrm>
            <a:off x="1907704" y="-160337"/>
            <a:ext cx="7090513"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37407890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2404" y="1232386"/>
            <a:ext cx="7090513" cy="3615551"/>
          </a:xfrm>
        </p:spPr>
        <p:txBody>
          <a:bodyPr/>
          <a:lstStyle/>
          <a:p>
            <a:endParaRPr lang="en-US" dirty="0"/>
          </a:p>
        </p:txBody>
      </p:sp>
      <p:sp>
        <p:nvSpPr>
          <p:cNvPr id="17" name="Title 1"/>
          <p:cNvSpPr txBox="1">
            <a:spLocks/>
          </p:cNvSpPr>
          <p:nvPr/>
        </p:nvSpPr>
        <p:spPr>
          <a:xfrm>
            <a:off x="1907704" y="-170432"/>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15402774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17" name="Title 1"/>
          <p:cNvSpPr txBox="1">
            <a:spLocks/>
          </p:cNvSpPr>
          <p:nvPr/>
        </p:nvSpPr>
        <p:spPr>
          <a:xfrm>
            <a:off x="1907704" y="-45936"/>
            <a:ext cx="7090513" cy="1113810"/>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Sampling Based Model Predictive </a:t>
            </a:r>
            <a:r>
              <a:rPr lang="en-US" dirty="0" err="1" smtClean="0">
                <a:solidFill>
                  <a:schemeClr val="tx1">
                    <a:lumMod val="95000"/>
                    <a:lumOff val="5000"/>
                  </a:schemeClr>
                </a:solidFill>
                <a:latin typeface="Times New Roman" charset="0"/>
                <a:ea typeface="Times New Roman" charset="0"/>
                <a:cs typeface="Times New Roman" charset="0"/>
              </a:rPr>
              <a:t>Optimisation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22169107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8305" y="-88900"/>
            <a:ext cx="7090513" cy="857250"/>
          </a:xfrm>
        </p:spPr>
        <p:txBody>
          <a:bodyPr>
            <a:normAutofit/>
          </a:bodyPr>
          <a:lstStyle/>
          <a:p>
            <a:pPr algn="ctr"/>
            <a:r>
              <a:rPr lang="en-US"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Why Asteroids?</a:t>
            </a:r>
            <a:endParaRPr lang="en-US"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7"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8" name="Content Placeholder 2"/>
          <p:cNvSpPr txBox="1">
            <a:spLocks/>
          </p:cNvSpPr>
          <p:nvPr/>
        </p:nvSpPr>
        <p:spPr>
          <a:xfrm>
            <a:off x="123849" y="958688"/>
            <a:ext cx="1572981"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9"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0"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1"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2"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3"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5" y="768350"/>
            <a:ext cx="7105066" cy="3930970"/>
          </a:xfrm>
          <a:prstGeom prst="rect">
            <a:avLst/>
          </a:prstGeom>
        </p:spPr>
      </p:pic>
      <p:pic>
        <p:nvPicPr>
          <p:cNvPr id="31" name="Picture 30"/>
          <p:cNvPicPr>
            <a:picLocks noChangeAspect="1"/>
          </p:cNvPicPr>
          <p:nvPr/>
        </p:nvPicPr>
        <p:blipFill>
          <a:blip r:embed="rId4"/>
          <a:stretch>
            <a:fillRect/>
          </a:stretch>
        </p:blipFill>
        <p:spPr>
          <a:xfrm>
            <a:off x="3898121" y="687296"/>
            <a:ext cx="3410879" cy="4343584"/>
          </a:xfrm>
          <a:prstGeom prst="rect">
            <a:avLst/>
          </a:prstGeom>
        </p:spPr>
      </p:pic>
      <p:pic>
        <p:nvPicPr>
          <p:cNvPr id="32" name="Picture 31"/>
          <p:cNvPicPr>
            <a:picLocks noChangeAspect="1"/>
          </p:cNvPicPr>
          <p:nvPr/>
        </p:nvPicPr>
        <p:blipFill>
          <a:blip r:embed="rId5"/>
          <a:stretch>
            <a:fillRect/>
          </a:stretch>
        </p:blipFill>
        <p:spPr>
          <a:xfrm>
            <a:off x="2781851" y="738252"/>
            <a:ext cx="5678582" cy="4015329"/>
          </a:xfrm>
          <a:prstGeom prst="rect">
            <a:avLst/>
          </a:prstGeom>
        </p:spPr>
      </p:pic>
      <p:sp>
        <p:nvSpPr>
          <p:cNvPr id="33"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11297589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0"/>
                                        </p:tgtEl>
                                      </p:cBhvr>
                                    </p:animEffect>
                                    <p:set>
                                      <p:cBhvr>
                                        <p:cTn id="12" dur="1" fill="hold">
                                          <p:stCondLst>
                                            <p:cond delay="499"/>
                                          </p:stCondLst>
                                        </p:cTn>
                                        <p:tgtEl>
                                          <p:spTgt spid="30"/>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1"/>
                                        </p:tgtEl>
                                      </p:cBhvr>
                                    </p:animEffect>
                                    <p:set>
                                      <p:cBhvr>
                                        <p:cTn id="20" dur="1" fill="hold">
                                          <p:stCondLst>
                                            <p:cond delay="499"/>
                                          </p:stCondLst>
                                        </p:cTn>
                                        <p:tgtEl>
                                          <p:spTgt spid="31"/>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18906" y="-160337"/>
            <a:ext cx="7090513"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Simulator Architecture</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839" y="483518"/>
            <a:ext cx="5220506" cy="4215315"/>
          </a:xfrm>
          <a:prstGeom prst="rect">
            <a:avLst/>
          </a:prstGeom>
        </p:spPr>
      </p:pic>
      <p:sp>
        <p:nvSpPr>
          <p:cNvPr id="16" name="TextBox 15"/>
          <p:cNvSpPr txBox="1"/>
          <p:nvPr/>
        </p:nvSpPr>
        <p:spPr>
          <a:xfrm>
            <a:off x="2267744" y="4714548"/>
            <a:ext cx="6264696"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3</a:t>
            </a:r>
            <a:r>
              <a:rPr lang="en-US" sz="1200" dirty="0" smtClean="0">
                <a:latin typeface="Times New Roman" charset="0"/>
                <a:ea typeface="Times New Roman" charset="0"/>
                <a:cs typeface="Times New Roman" charset="0"/>
              </a:rPr>
              <a:t>: Simulator Architecture for Descent Guidance</a:t>
            </a:r>
            <a:endParaRPr lang="en-US" sz="12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30691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62010" y="-136388"/>
            <a:ext cx="7090513" cy="71643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a:t>
            </a:r>
            <a:r>
              <a:rPr lang="en-US" dirty="0" smtClean="0">
                <a:solidFill>
                  <a:schemeClr val="tx1">
                    <a:lumMod val="95000"/>
                    <a:lumOff val="5000"/>
                  </a:schemeClr>
                </a:solidFill>
                <a:latin typeface="Times New Roman" charset="0"/>
                <a:ea typeface="Times New Roman" charset="0"/>
                <a:cs typeface="Times New Roman" charset="0"/>
              </a:rPr>
              <a:t>Structure Models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latin typeface="Times New Roman" panose="02020603050405020304" pitchFamily="18" charset="0"/>
                <a:ea typeface="Times New Roman" charset="0"/>
                <a:cs typeface="Times New Roman" panose="02020603050405020304" pitchFamily="18" charset="0"/>
              </a:rPr>
              <a:t>Simulator Verification</a:t>
            </a:r>
            <a:endParaRPr lang="en-US" sz="1100" b="1" dirty="0">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2022911" y="580046"/>
            <a:ext cx="6912768" cy="2153727"/>
          </a:xfrm>
          <a:prstGeom prst="rect">
            <a:avLst/>
          </a:prstGeom>
        </p:spPr>
      </p:pic>
      <p:pic>
        <p:nvPicPr>
          <p:cNvPr id="4" name="Picture 3"/>
          <p:cNvPicPr>
            <a:picLocks noChangeAspect="1"/>
          </p:cNvPicPr>
          <p:nvPr/>
        </p:nvPicPr>
        <p:blipFill>
          <a:blip r:embed="rId4"/>
          <a:stretch>
            <a:fillRect/>
          </a:stretch>
        </p:blipFill>
        <p:spPr>
          <a:xfrm>
            <a:off x="2777708" y="3040162"/>
            <a:ext cx="5259115" cy="1667210"/>
          </a:xfrm>
          <a:prstGeom prst="rect">
            <a:avLst/>
          </a:prstGeom>
        </p:spPr>
      </p:pic>
      <p:pic>
        <p:nvPicPr>
          <p:cNvPr id="5" name="Picture 4"/>
          <p:cNvPicPr>
            <a:picLocks noChangeAspect="1"/>
          </p:cNvPicPr>
          <p:nvPr/>
        </p:nvPicPr>
        <p:blipFill>
          <a:blip r:embed="rId5"/>
          <a:stretch>
            <a:fillRect/>
          </a:stretch>
        </p:blipFill>
        <p:spPr>
          <a:xfrm>
            <a:off x="3690383" y="454124"/>
            <a:ext cx="3433763" cy="2586038"/>
          </a:xfrm>
          <a:prstGeom prst="rect">
            <a:avLst/>
          </a:prstGeom>
        </p:spPr>
      </p:pic>
    </p:spTree>
    <p:extLst>
      <p:ext uri="{BB962C8B-B14F-4D97-AF65-F5344CB8AC3E}">
        <p14:creationId xmlns:p14="http://schemas.microsoft.com/office/powerpoint/2010/main" val="274500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
                                        </p:tgtEl>
                                        <p:attrNameLst>
                                          <p:attrName>style.visibility</p:attrName>
                                        </p:attrNameLst>
                                      </p:cBhvr>
                                      <p:to>
                                        <p:strVal val="hidden"/>
                                      </p:to>
                                    </p:set>
                                  </p:childTnLst>
                                </p:cTn>
                              </p:par>
                              <p:par>
                                <p:cTn id="21" presetID="42"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62010" y="-136388"/>
            <a:ext cx="7090513" cy="71643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Additional Asteroid Models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latin typeface="Times New Roman" panose="02020603050405020304" pitchFamily="18" charset="0"/>
                <a:ea typeface="Times New Roman" charset="0"/>
                <a:cs typeface="Times New Roman" panose="02020603050405020304" pitchFamily="18" charset="0"/>
              </a:rPr>
              <a:t>Simulator Verification</a:t>
            </a:r>
            <a:endParaRPr lang="en-US" sz="1100" b="1" dirty="0">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783462"/>
            <a:ext cx="6454414" cy="386550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832" y="841364"/>
            <a:ext cx="4997382" cy="3339648"/>
          </a:xfrm>
          <a:prstGeom prst="rect">
            <a:avLst/>
          </a:prstGeom>
        </p:spPr>
      </p:pic>
    </p:spTree>
    <p:extLst>
      <p:ext uri="{BB962C8B-B14F-4D97-AF65-F5344CB8AC3E}">
        <p14:creationId xmlns:p14="http://schemas.microsoft.com/office/powerpoint/2010/main" val="294352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058305" y="-88900"/>
            <a:ext cx="7090513" cy="71643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 </a:t>
            </a:r>
            <a:r>
              <a:rPr lang="en-US" dirty="0" smtClean="0">
                <a:solidFill>
                  <a:schemeClr val="tx1">
                    <a:lumMod val="95000"/>
                    <a:lumOff val="5000"/>
                  </a:schemeClr>
                </a:solidFill>
                <a:latin typeface="Times New Roman" charset="0"/>
                <a:ea typeface="Times New Roman" charset="0"/>
                <a:cs typeface="Times New Roman" charset="0"/>
              </a:rPr>
              <a:t>Structure Models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latin typeface="Times New Roman" panose="02020603050405020304" pitchFamily="18" charset="0"/>
                <a:ea typeface="Times New Roman" charset="0"/>
                <a:cs typeface="Times New Roman" panose="02020603050405020304" pitchFamily="18" charset="0"/>
              </a:rPr>
              <a:t>Simulator Verification</a:t>
            </a:r>
            <a:endParaRPr lang="en-US" sz="1100" b="1" dirty="0">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1979787" y="516896"/>
            <a:ext cx="6768752" cy="2746583"/>
          </a:xfrm>
          <a:prstGeom prst="rect">
            <a:avLst/>
          </a:prstGeom>
        </p:spPr>
      </p:pic>
      <p:pic>
        <p:nvPicPr>
          <p:cNvPr id="4" name="Picture 3"/>
          <p:cNvPicPr>
            <a:picLocks noChangeAspect="1"/>
          </p:cNvPicPr>
          <p:nvPr/>
        </p:nvPicPr>
        <p:blipFill>
          <a:blip r:embed="rId4"/>
          <a:stretch>
            <a:fillRect/>
          </a:stretch>
        </p:blipFill>
        <p:spPr>
          <a:xfrm>
            <a:off x="2771800" y="2931790"/>
            <a:ext cx="2341264" cy="2071915"/>
          </a:xfrm>
          <a:prstGeom prst="rect">
            <a:avLst/>
          </a:prstGeom>
        </p:spPr>
      </p:pic>
      <p:pic>
        <p:nvPicPr>
          <p:cNvPr id="3" name="Picture 2"/>
          <p:cNvPicPr>
            <a:picLocks noChangeAspect="1"/>
          </p:cNvPicPr>
          <p:nvPr/>
        </p:nvPicPr>
        <p:blipFill>
          <a:blip r:embed="rId5"/>
          <a:stretch>
            <a:fillRect/>
          </a:stretch>
        </p:blipFill>
        <p:spPr>
          <a:xfrm>
            <a:off x="5905738" y="3009496"/>
            <a:ext cx="2592288" cy="2074789"/>
          </a:xfrm>
          <a:prstGeom prst="rect">
            <a:avLst/>
          </a:prstGeom>
        </p:spPr>
      </p:pic>
    </p:spTree>
    <p:extLst>
      <p:ext uri="{BB962C8B-B14F-4D97-AF65-F5344CB8AC3E}">
        <p14:creationId xmlns:p14="http://schemas.microsoft.com/office/powerpoint/2010/main" val="178599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63713" y="-96156"/>
            <a:ext cx="7090513" cy="71643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Gravity </a:t>
            </a:r>
            <a:r>
              <a:rPr lang="en-US" dirty="0" smtClean="0">
                <a:solidFill>
                  <a:schemeClr val="tx1">
                    <a:lumMod val="95000"/>
                    <a:lumOff val="5000"/>
                  </a:schemeClr>
                </a:solidFill>
                <a:latin typeface="Times New Roman" charset="0"/>
                <a:ea typeface="Times New Roman" charset="0"/>
                <a:cs typeface="Times New Roman" charset="0"/>
              </a:rPr>
              <a:t>Models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latin typeface="Times New Roman" panose="02020603050405020304" pitchFamily="18" charset="0"/>
                <a:ea typeface="Times New Roman" charset="0"/>
                <a:cs typeface="Times New Roman" panose="02020603050405020304" pitchFamily="18" charset="0"/>
              </a:rPr>
              <a:t>Simulator Verification</a:t>
            </a:r>
            <a:endParaRPr lang="en-US" sz="1100" b="1" dirty="0">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163" y="1075036"/>
            <a:ext cx="3456384" cy="287230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075" y="1052995"/>
            <a:ext cx="3506021" cy="2954671"/>
          </a:xfrm>
          <a:prstGeom prst="rect">
            <a:avLst/>
          </a:prstGeom>
        </p:spPr>
      </p:pic>
    </p:spTree>
    <p:extLst>
      <p:ext uri="{BB962C8B-B14F-4D97-AF65-F5344CB8AC3E}">
        <p14:creationId xmlns:p14="http://schemas.microsoft.com/office/powerpoint/2010/main" val="9971520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17" name="Title 1"/>
          <p:cNvSpPr txBox="1">
            <a:spLocks/>
          </p:cNvSpPr>
          <p:nvPr/>
        </p:nvSpPr>
        <p:spPr>
          <a:xfrm>
            <a:off x="2058305" y="-88900"/>
            <a:ext cx="7090513" cy="71643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DQ Kinematics and Dynamics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latin typeface="Times New Roman" panose="02020603050405020304" pitchFamily="18" charset="0"/>
                <a:ea typeface="Times New Roman" charset="0"/>
                <a:cs typeface="Times New Roman" panose="02020603050405020304" pitchFamily="18" charset="0"/>
              </a:rPr>
              <a:t>Simulator Verification</a:t>
            </a:r>
            <a:endParaRPr lang="en-US" sz="1100" b="1" dirty="0">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2500427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45537" y="-176794"/>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latin typeface="Times New Roman" panose="02020603050405020304" pitchFamily="18" charset="0"/>
                <a:ea typeface="Times New Roman" charset="0"/>
                <a:cs typeface="Times New Roman" panose="02020603050405020304" pitchFamily="18" charset="0"/>
              </a:rPr>
              <a:t>Simulator Verification</a:t>
            </a:r>
            <a:endParaRPr lang="en-US" sz="1100" b="1" dirty="0">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1873803" y="1246956"/>
            <a:ext cx="4420169" cy="3586412"/>
          </a:xfrm>
          <a:prstGeom prst="rect">
            <a:avLst/>
          </a:prstGeom>
        </p:spPr>
      </p:pic>
      <p:pic>
        <p:nvPicPr>
          <p:cNvPr id="4" name="Picture 3"/>
          <p:cNvPicPr>
            <a:picLocks noChangeAspect="1"/>
          </p:cNvPicPr>
          <p:nvPr/>
        </p:nvPicPr>
        <p:blipFill>
          <a:blip r:embed="rId4"/>
          <a:stretch>
            <a:fillRect/>
          </a:stretch>
        </p:blipFill>
        <p:spPr>
          <a:xfrm>
            <a:off x="6588224" y="1212004"/>
            <a:ext cx="1866266" cy="1847026"/>
          </a:xfrm>
          <a:prstGeom prst="rect">
            <a:avLst/>
          </a:prstGeom>
        </p:spPr>
      </p:pic>
      <p:pic>
        <p:nvPicPr>
          <p:cNvPr id="6" name="Picture 5"/>
          <p:cNvPicPr>
            <a:picLocks noChangeAspect="1"/>
          </p:cNvPicPr>
          <p:nvPr/>
        </p:nvPicPr>
        <p:blipFill>
          <a:blip r:embed="rId5"/>
          <a:stretch>
            <a:fillRect/>
          </a:stretch>
        </p:blipFill>
        <p:spPr>
          <a:xfrm>
            <a:off x="6699024" y="3031529"/>
            <a:ext cx="2049718" cy="1884356"/>
          </a:xfrm>
          <a:prstGeom prst="rect">
            <a:avLst/>
          </a:prstGeom>
        </p:spPr>
      </p:pic>
    </p:spTree>
    <p:extLst>
      <p:ext uri="{BB962C8B-B14F-4D97-AF65-F5344CB8AC3E}">
        <p14:creationId xmlns:p14="http://schemas.microsoft.com/office/powerpoint/2010/main" val="827855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473014" y="-212502"/>
            <a:ext cx="7776864"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latin typeface="Times New Roman" panose="02020603050405020304" pitchFamily="18" charset="0"/>
                <a:ea typeface="Times New Roman" charset="0"/>
                <a:cs typeface="Times New Roman" panose="02020603050405020304" pitchFamily="18" charset="0"/>
              </a:rPr>
              <a:t>Simulator Verification</a:t>
            </a:r>
            <a:endParaRPr lang="en-US" sz="1100" b="1" dirty="0">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2689262" y="1055629"/>
            <a:ext cx="5472608" cy="1271714"/>
          </a:xfrm>
          <a:prstGeom prst="rect">
            <a:avLst/>
          </a:prstGeom>
        </p:spPr>
      </p:pic>
      <p:pic>
        <p:nvPicPr>
          <p:cNvPr id="4" name="Picture 3"/>
          <p:cNvPicPr>
            <a:picLocks noChangeAspect="1"/>
          </p:cNvPicPr>
          <p:nvPr/>
        </p:nvPicPr>
        <p:blipFill>
          <a:blip r:embed="rId4"/>
          <a:stretch>
            <a:fillRect/>
          </a:stretch>
        </p:blipFill>
        <p:spPr>
          <a:xfrm>
            <a:off x="2554966" y="2337138"/>
            <a:ext cx="5616624" cy="1352627"/>
          </a:xfrm>
          <a:prstGeom prst="rect">
            <a:avLst/>
          </a:prstGeom>
        </p:spPr>
      </p:pic>
      <p:pic>
        <p:nvPicPr>
          <p:cNvPr id="5" name="Picture 4"/>
          <p:cNvPicPr>
            <a:picLocks noChangeAspect="1"/>
          </p:cNvPicPr>
          <p:nvPr/>
        </p:nvPicPr>
        <p:blipFill>
          <a:blip r:embed="rId5"/>
          <a:stretch>
            <a:fillRect/>
          </a:stretch>
        </p:blipFill>
        <p:spPr>
          <a:xfrm>
            <a:off x="2551302" y="3682316"/>
            <a:ext cx="5620288" cy="1279484"/>
          </a:xfrm>
          <a:prstGeom prst="rect">
            <a:avLst/>
          </a:prstGeom>
        </p:spPr>
      </p:pic>
    </p:spTree>
    <p:extLst>
      <p:ext uri="{BB962C8B-B14F-4D97-AF65-F5344CB8AC3E}">
        <p14:creationId xmlns:p14="http://schemas.microsoft.com/office/powerpoint/2010/main" val="27808000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473014" y="-212502"/>
            <a:ext cx="7776864"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latin typeface="Times New Roman" panose="02020603050405020304" pitchFamily="18" charset="0"/>
                <a:ea typeface="Times New Roman" charset="0"/>
                <a:cs typeface="Times New Roman" panose="02020603050405020304" pitchFamily="18" charset="0"/>
              </a:rPr>
              <a:t>Simulator Verification</a:t>
            </a:r>
            <a:endParaRPr lang="en-US" sz="1100" b="1" dirty="0">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3"/>
          <a:stretch>
            <a:fillRect/>
          </a:stretch>
        </p:blipFill>
        <p:spPr>
          <a:xfrm>
            <a:off x="2503964" y="1101067"/>
            <a:ext cx="5938779" cy="1410121"/>
          </a:xfrm>
          <a:prstGeom prst="rect">
            <a:avLst/>
          </a:prstGeom>
        </p:spPr>
      </p:pic>
      <p:pic>
        <p:nvPicPr>
          <p:cNvPr id="16" name="Picture 15"/>
          <p:cNvPicPr>
            <a:picLocks noChangeAspect="1"/>
          </p:cNvPicPr>
          <p:nvPr/>
        </p:nvPicPr>
        <p:blipFill>
          <a:blip r:embed="rId4"/>
          <a:stretch>
            <a:fillRect/>
          </a:stretch>
        </p:blipFill>
        <p:spPr>
          <a:xfrm>
            <a:off x="3419872" y="2557103"/>
            <a:ext cx="4031195" cy="1291218"/>
          </a:xfrm>
          <a:prstGeom prst="rect">
            <a:avLst/>
          </a:prstGeom>
        </p:spPr>
      </p:pic>
      <p:pic>
        <p:nvPicPr>
          <p:cNvPr id="26" name="Picture 25"/>
          <p:cNvPicPr>
            <a:picLocks noChangeAspect="1"/>
          </p:cNvPicPr>
          <p:nvPr/>
        </p:nvPicPr>
        <p:blipFill>
          <a:blip r:embed="rId5"/>
          <a:stretch>
            <a:fillRect/>
          </a:stretch>
        </p:blipFill>
        <p:spPr>
          <a:xfrm>
            <a:off x="3419872" y="3824757"/>
            <a:ext cx="4104456" cy="1314039"/>
          </a:xfrm>
          <a:prstGeom prst="rect">
            <a:avLst/>
          </a:prstGeom>
        </p:spPr>
      </p:pic>
    </p:spTree>
    <p:extLst>
      <p:ext uri="{BB962C8B-B14F-4D97-AF65-F5344CB8AC3E}">
        <p14:creationId xmlns:p14="http://schemas.microsoft.com/office/powerpoint/2010/main" val="39420658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547664" y="-198370"/>
            <a:ext cx="7776864"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latin typeface="Times New Roman" panose="02020603050405020304" pitchFamily="18" charset="0"/>
                <a:ea typeface="Times New Roman" charset="0"/>
                <a:cs typeface="Times New Roman" panose="02020603050405020304" pitchFamily="18" charset="0"/>
              </a:rPr>
              <a:t>Simulator Verification</a:t>
            </a:r>
            <a:endParaRPr lang="en-US" sz="1100" b="1" dirty="0">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5" name="Picture 4"/>
          <p:cNvPicPr>
            <a:picLocks noChangeAspect="1"/>
          </p:cNvPicPr>
          <p:nvPr/>
        </p:nvPicPr>
        <p:blipFill>
          <a:blip r:embed="rId3"/>
          <a:stretch>
            <a:fillRect/>
          </a:stretch>
        </p:blipFill>
        <p:spPr>
          <a:xfrm>
            <a:off x="1979712" y="1380986"/>
            <a:ext cx="3389506" cy="2630924"/>
          </a:xfrm>
          <a:prstGeom prst="rect">
            <a:avLst/>
          </a:prstGeom>
        </p:spPr>
      </p:pic>
      <p:pic>
        <p:nvPicPr>
          <p:cNvPr id="6" name="Picture 5"/>
          <p:cNvPicPr>
            <a:picLocks noChangeAspect="1"/>
          </p:cNvPicPr>
          <p:nvPr/>
        </p:nvPicPr>
        <p:blipFill>
          <a:blip r:embed="rId4"/>
          <a:stretch>
            <a:fillRect/>
          </a:stretch>
        </p:blipFill>
        <p:spPr>
          <a:xfrm>
            <a:off x="5646831" y="1629011"/>
            <a:ext cx="2876627" cy="2375110"/>
          </a:xfrm>
          <a:prstGeom prst="rect">
            <a:avLst/>
          </a:prstGeom>
        </p:spPr>
      </p:pic>
    </p:spTree>
    <p:extLst>
      <p:ext uri="{BB962C8B-B14F-4D97-AF65-F5344CB8AC3E}">
        <p14:creationId xmlns:p14="http://schemas.microsoft.com/office/powerpoint/2010/main" val="4030111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3695" y="-160337"/>
            <a:ext cx="7090513" cy="857250"/>
          </a:xfrm>
        </p:spPr>
        <p:txBody>
          <a:bodyPr/>
          <a:lstStyle/>
          <a:p>
            <a:pPr algn="ctr"/>
            <a:r>
              <a:rPr lang="en-US"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Recent Missions</a:t>
            </a:r>
            <a:endParaRPr lang="en-US"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15" name="Content Placeholder 2"/>
          <p:cNvSpPr txBox="1">
            <a:spLocks/>
          </p:cNvSpPr>
          <p:nvPr/>
        </p:nvSpPr>
        <p:spPr>
          <a:xfrm>
            <a:off x="4301626" y="2180061"/>
            <a:ext cx="2369679" cy="49663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smtClean="0">
                <a:latin typeface="Times New Roman" panose="02020603050405020304" pitchFamily="18" charset="0"/>
                <a:cs typeface="Times New Roman" panose="02020603050405020304" pitchFamily="18" charset="0"/>
              </a:rPr>
              <a:t>OSIRIS-</a:t>
            </a:r>
            <a:r>
              <a:rPr lang="en-US" dirty="0" err="1" smtClean="0">
                <a:latin typeface="Times New Roman" panose="02020603050405020304" pitchFamily="18" charset="0"/>
                <a:cs typeface="Times New Roman" panose="02020603050405020304" pitchFamily="18" charset="0"/>
              </a:rPr>
              <a:t>REx</a:t>
            </a:r>
            <a:endParaRPr lang="en-US" dirty="0">
              <a:latin typeface="Times New Roman" panose="02020603050405020304" pitchFamily="18" charset="0"/>
              <a:cs typeface="Times New Roman" panose="02020603050405020304" pitchFamily="18" charset="0"/>
            </a:endParaRPr>
          </a:p>
        </p:txBody>
      </p:sp>
      <p:pic>
        <p:nvPicPr>
          <p:cNvPr id="27" name="Picture 26"/>
          <p:cNvPicPr>
            <a:picLocks noChangeAspect="1"/>
          </p:cNvPicPr>
          <p:nvPr/>
        </p:nvPicPr>
        <p:blipFill>
          <a:blip r:embed="rId3"/>
          <a:stretch>
            <a:fillRect/>
          </a:stretch>
        </p:blipFill>
        <p:spPr>
          <a:xfrm>
            <a:off x="2135901" y="555689"/>
            <a:ext cx="6456524" cy="4358190"/>
          </a:xfrm>
          <a:prstGeom prst="rect">
            <a:avLst/>
          </a:prstGeom>
        </p:spPr>
      </p:pic>
      <p:sp>
        <p:nvSpPr>
          <p:cNvPr id="22" name="Content Placeholder 2"/>
          <p:cNvSpPr txBox="1">
            <a:spLocks/>
          </p:cNvSpPr>
          <p:nvPr/>
        </p:nvSpPr>
        <p:spPr>
          <a:xfrm>
            <a:off x="4303134" y="2167438"/>
            <a:ext cx="2369679" cy="49663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err="1" smtClean="0">
                <a:latin typeface="Times New Roman" panose="02020603050405020304" pitchFamily="18" charset="0"/>
                <a:cs typeface="Times New Roman" panose="02020603050405020304" pitchFamily="18" charset="0"/>
              </a:rPr>
              <a:t>Hayabusa</a:t>
            </a:r>
            <a:r>
              <a:rPr lang="en-US" dirty="0" smtClean="0">
                <a:latin typeface="Times New Roman" panose="02020603050405020304" pitchFamily="18" charset="0"/>
                <a:cs typeface="Times New Roman" panose="02020603050405020304" pitchFamily="18" charset="0"/>
              </a:rPr>
              <a:t> 2</a:t>
            </a:r>
            <a:endParaRPr lang="en-US" dirty="0">
              <a:latin typeface="Times New Roman" panose="02020603050405020304" pitchFamily="18" charset="0"/>
              <a:cs typeface="Times New Roman" panose="02020603050405020304" pitchFamily="18" charset="0"/>
            </a:endParaRPr>
          </a:p>
        </p:txBody>
      </p:sp>
      <p:pic>
        <p:nvPicPr>
          <p:cNvPr id="29" name="Picture 28"/>
          <p:cNvPicPr>
            <a:picLocks noChangeAspect="1"/>
          </p:cNvPicPr>
          <p:nvPr/>
        </p:nvPicPr>
        <p:blipFill>
          <a:blip r:embed="rId4"/>
          <a:stretch>
            <a:fillRect/>
          </a:stretch>
        </p:blipFill>
        <p:spPr>
          <a:xfrm>
            <a:off x="3659974" y="670889"/>
            <a:ext cx="3690343" cy="4448633"/>
          </a:xfrm>
          <a:prstGeom prst="rect">
            <a:avLst/>
          </a:prstGeom>
        </p:spPr>
      </p:pic>
      <p:sp>
        <p:nvSpPr>
          <p:cNvPr id="28" name="Content Placeholder 2"/>
          <p:cNvSpPr txBox="1">
            <a:spLocks/>
          </p:cNvSpPr>
          <p:nvPr/>
        </p:nvSpPr>
        <p:spPr>
          <a:xfrm>
            <a:off x="4303134" y="2180060"/>
            <a:ext cx="2369679" cy="49663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smtClean="0">
                <a:latin typeface="Times New Roman" panose="02020603050405020304" pitchFamily="18" charset="0"/>
                <a:cs typeface="Times New Roman" panose="02020603050405020304" pitchFamily="18" charset="0"/>
              </a:rPr>
              <a:t>Rosetta</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5"/>
          <a:stretch>
            <a:fillRect/>
          </a:stretch>
        </p:blipFill>
        <p:spPr>
          <a:xfrm>
            <a:off x="3837185" y="670889"/>
            <a:ext cx="3455235" cy="4358190"/>
          </a:xfrm>
          <a:prstGeom prst="rect">
            <a:avLst/>
          </a:prstGeom>
        </p:spPr>
      </p:pic>
      <p:sp>
        <p:nvSpPr>
          <p:cNvPr id="34"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5" name="Content Placeholder 2"/>
          <p:cNvSpPr txBox="1">
            <a:spLocks/>
          </p:cNvSpPr>
          <p:nvPr/>
        </p:nvSpPr>
        <p:spPr>
          <a:xfrm>
            <a:off x="123849" y="958688"/>
            <a:ext cx="1572981"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36"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7"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8"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9"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40"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41"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2936454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grpId="1" nodeType="clickEffect">
                                  <p:stCondLst>
                                    <p:cond delay="0"/>
                                  </p:stCondLst>
                                  <p:childTnLst>
                                    <p:animEffect transition="out" filter="wipe(down)">
                                      <p:cBhvr>
                                        <p:cTn id="10" dur="500"/>
                                        <p:tgtEl>
                                          <p:spTgt spid="15"/>
                                        </p:tgtEl>
                                      </p:cBhvr>
                                    </p:animEffect>
                                    <p:set>
                                      <p:cBhvr>
                                        <p:cTn id="11" dur="1" fill="hold">
                                          <p:stCondLst>
                                            <p:cond delay="499"/>
                                          </p:stCondLst>
                                        </p:cTn>
                                        <p:tgtEl>
                                          <p:spTgt spid="15"/>
                                        </p:tgtEl>
                                        <p:attrNameLst>
                                          <p:attrName>style.visibility</p:attrName>
                                        </p:attrNameLst>
                                      </p:cBhvr>
                                      <p:to>
                                        <p:strVal val="hidden"/>
                                      </p:to>
                                    </p:set>
                                  </p:childTnLst>
                                </p:cTn>
                              </p:par>
                              <p:par>
                                <p:cTn id="12" presetID="2" presetClass="entr" presetSubtype="4"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ppt_x"/>
                                          </p:val>
                                        </p:tav>
                                        <p:tav tm="100000">
                                          <p:val>
                                            <p:strVal val="#ppt_x"/>
                                          </p:val>
                                        </p:tav>
                                      </p:tavLst>
                                    </p:anim>
                                    <p:anim calcmode="lin" valueType="num">
                                      <p:cBhvr additive="base">
                                        <p:cTn id="1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7"/>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22"/>
                                        </p:tgtEl>
                                        <p:attrNameLst>
                                          <p:attrName>style.visibility</p:attrName>
                                        </p:attrNameLst>
                                      </p:cBhvr>
                                      <p:to>
                                        <p:strVal val="hidden"/>
                                      </p:to>
                                    </p:set>
                                  </p:childTnLst>
                                </p:cTn>
                              </p:par>
                              <p:par>
                                <p:cTn id="26" presetID="2" presetClass="entr" presetSubtype="4"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ppt_x"/>
                                          </p:val>
                                        </p:tav>
                                        <p:tav tm="100000">
                                          <p:val>
                                            <p:strVal val="#ppt_x"/>
                                          </p:val>
                                        </p:tav>
                                      </p:tavLst>
                                    </p:anim>
                                    <p:anim calcmode="lin" valueType="num">
                                      <p:cBhvr additive="base">
                                        <p:cTn id="2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29"/>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28"/>
                                        </p:tgtEl>
                                        <p:attrNameLst>
                                          <p:attrName>style.visibility</p:attrName>
                                        </p:attrNameLst>
                                      </p:cBhvr>
                                      <p:to>
                                        <p:strVal val="hidden"/>
                                      </p:to>
                                    </p:set>
                                  </p:childTnLst>
                                </p:cTn>
                              </p:par>
                              <p:par>
                                <p:cTn id="40" presetID="2" presetClass="entr" presetSubtype="4"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additive="base">
                                        <p:cTn id="42" dur="500" fill="hold"/>
                                        <p:tgtEl>
                                          <p:spTgt spid="3"/>
                                        </p:tgtEl>
                                        <p:attrNameLst>
                                          <p:attrName>ppt_x</p:attrName>
                                        </p:attrNameLst>
                                      </p:cBhvr>
                                      <p:tavLst>
                                        <p:tav tm="0">
                                          <p:val>
                                            <p:strVal val="#ppt_x"/>
                                          </p:val>
                                        </p:tav>
                                        <p:tav tm="100000">
                                          <p:val>
                                            <p:strVal val="#ppt_x"/>
                                          </p:val>
                                        </p:tav>
                                      </p:tavLst>
                                    </p:anim>
                                    <p:anim calcmode="lin" valueType="num">
                                      <p:cBhvr additive="base">
                                        <p:cTn id="4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22" grpId="0"/>
      <p:bldP spid="22" grpId="1"/>
      <p:bldP spid="28" grpId="0"/>
      <p:bldP spid="2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18906" y="-170432"/>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 DQs)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latin typeface="Times New Roman" panose="02020603050405020304" pitchFamily="18" charset="0"/>
                <a:ea typeface="Times New Roman" charset="0"/>
                <a:cs typeface="Times New Roman" panose="02020603050405020304" pitchFamily="18" charset="0"/>
              </a:rPr>
              <a:t>Simulator Verification</a:t>
            </a:r>
            <a:endParaRPr lang="en-US" sz="1100" b="1" dirty="0">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3275856" y="1075839"/>
            <a:ext cx="4761600" cy="3823709"/>
          </a:xfrm>
          <a:prstGeom prst="rect">
            <a:avLst/>
          </a:prstGeom>
        </p:spPr>
      </p:pic>
    </p:spTree>
    <p:extLst>
      <p:ext uri="{BB962C8B-B14F-4D97-AF65-F5344CB8AC3E}">
        <p14:creationId xmlns:p14="http://schemas.microsoft.com/office/powerpoint/2010/main" val="36925268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18906" y="-168639"/>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 DQs)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latin typeface="Times New Roman" panose="02020603050405020304" pitchFamily="18" charset="0"/>
                <a:ea typeface="Times New Roman" charset="0"/>
                <a:cs typeface="Times New Roman" panose="02020603050405020304" pitchFamily="18" charset="0"/>
              </a:rPr>
              <a:t>Simulator Verification</a:t>
            </a:r>
            <a:endParaRPr lang="en-US" sz="1100" b="1" dirty="0">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3"/>
          <a:stretch>
            <a:fillRect/>
          </a:stretch>
        </p:blipFill>
        <p:spPr>
          <a:xfrm>
            <a:off x="2915816" y="1182050"/>
            <a:ext cx="4824536" cy="1856500"/>
          </a:xfrm>
          <a:prstGeom prst="rect">
            <a:avLst/>
          </a:prstGeom>
        </p:spPr>
      </p:pic>
      <p:pic>
        <p:nvPicPr>
          <p:cNvPr id="4" name="Picture 3"/>
          <p:cNvPicPr>
            <a:picLocks noChangeAspect="1"/>
          </p:cNvPicPr>
          <p:nvPr/>
        </p:nvPicPr>
        <p:blipFill>
          <a:blip r:embed="rId4"/>
          <a:stretch>
            <a:fillRect/>
          </a:stretch>
        </p:blipFill>
        <p:spPr>
          <a:xfrm>
            <a:off x="2994174" y="3121944"/>
            <a:ext cx="4739975" cy="1839753"/>
          </a:xfrm>
          <a:prstGeom prst="rect">
            <a:avLst/>
          </a:prstGeom>
        </p:spPr>
      </p:pic>
    </p:spTree>
    <p:extLst>
      <p:ext uri="{BB962C8B-B14F-4D97-AF65-F5344CB8AC3E}">
        <p14:creationId xmlns:p14="http://schemas.microsoft.com/office/powerpoint/2010/main" val="38786515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07704" y="-170824"/>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 DQs)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latin typeface="Times New Roman" panose="02020603050405020304" pitchFamily="18" charset="0"/>
                <a:ea typeface="Times New Roman" charset="0"/>
                <a:cs typeface="Times New Roman" panose="02020603050405020304" pitchFamily="18" charset="0"/>
              </a:rPr>
              <a:t>Simulator Verification</a:t>
            </a:r>
            <a:endParaRPr lang="en-US" sz="1100" b="1" dirty="0">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3"/>
          <a:stretch>
            <a:fillRect/>
          </a:stretch>
        </p:blipFill>
        <p:spPr>
          <a:xfrm>
            <a:off x="2771875" y="1127824"/>
            <a:ext cx="5184576" cy="1940500"/>
          </a:xfrm>
          <a:prstGeom prst="rect">
            <a:avLst/>
          </a:prstGeom>
        </p:spPr>
      </p:pic>
      <p:pic>
        <p:nvPicPr>
          <p:cNvPr id="4" name="Picture 3"/>
          <p:cNvPicPr>
            <a:picLocks noChangeAspect="1"/>
          </p:cNvPicPr>
          <p:nvPr/>
        </p:nvPicPr>
        <p:blipFill>
          <a:blip r:embed="rId4"/>
          <a:stretch>
            <a:fillRect/>
          </a:stretch>
        </p:blipFill>
        <p:spPr>
          <a:xfrm>
            <a:off x="2195736" y="3121944"/>
            <a:ext cx="6580929" cy="1647925"/>
          </a:xfrm>
          <a:prstGeom prst="rect">
            <a:avLst/>
          </a:prstGeom>
        </p:spPr>
      </p:pic>
    </p:spTree>
    <p:extLst>
      <p:ext uri="{BB962C8B-B14F-4D97-AF65-F5344CB8AC3E}">
        <p14:creationId xmlns:p14="http://schemas.microsoft.com/office/powerpoint/2010/main" val="40037534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07704" y="-170824"/>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 DQs)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latin typeface="Times New Roman" panose="02020603050405020304" pitchFamily="18" charset="0"/>
                <a:ea typeface="Times New Roman" charset="0"/>
                <a:cs typeface="Times New Roman" panose="02020603050405020304" pitchFamily="18" charset="0"/>
              </a:rPr>
              <a:t>Simulator Verification</a:t>
            </a:r>
            <a:endParaRPr lang="en-US" sz="1100" b="1" dirty="0">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2773129" y="1082755"/>
            <a:ext cx="5182067" cy="1283218"/>
          </a:xfrm>
          <a:prstGeom prst="rect">
            <a:avLst/>
          </a:prstGeom>
        </p:spPr>
      </p:pic>
      <p:pic>
        <p:nvPicPr>
          <p:cNvPr id="5" name="Picture 4"/>
          <p:cNvPicPr>
            <a:picLocks noChangeAspect="1"/>
          </p:cNvPicPr>
          <p:nvPr/>
        </p:nvPicPr>
        <p:blipFill>
          <a:blip r:embed="rId4"/>
          <a:stretch>
            <a:fillRect/>
          </a:stretch>
        </p:blipFill>
        <p:spPr>
          <a:xfrm>
            <a:off x="2820446" y="2345540"/>
            <a:ext cx="5207938" cy="1316474"/>
          </a:xfrm>
          <a:prstGeom prst="rect">
            <a:avLst/>
          </a:prstGeom>
        </p:spPr>
      </p:pic>
      <p:pic>
        <p:nvPicPr>
          <p:cNvPr id="6" name="Picture 5"/>
          <p:cNvPicPr>
            <a:picLocks noChangeAspect="1"/>
          </p:cNvPicPr>
          <p:nvPr/>
        </p:nvPicPr>
        <p:blipFill>
          <a:blip r:embed="rId5"/>
          <a:stretch>
            <a:fillRect/>
          </a:stretch>
        </p:blipFill>
        <p:spPr>
          <a:xfrm>
            <a:off x="2789328" y="3619552"/>
            <a:ext cx="5327263" cy="1269190"/>
          </a:xfrm>
          <a:prstGeom prst="rect">
            <a:avLst/>
          </a:prstGeom>
        </p:spPr>
      </p:pic>
    </p:spTree>
    <p:extLst>
      <p:ext uri="{BB962C8B-B14F-4D97-AF65-F5344CB8AC3E}">
        <p14:creationId xmlns:p14="http://schemas.microsoft.com/office/powerpoint/2010/main" val="31184801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07704" y="-170824"/>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 DQs)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latin typeface="Times New Roman" panose="02020603050405020304" pitchFamily="18" charset="0"/>
                <a:ea typeface="Times New Roman" charset="0"/>
                <a:cs typeface="Times New Roman" panose="02020603050405020304" pitchFamily="18" charset="0"/>
              </a:rPr>
              <a:t>Simulator Verification</a:t>
            </a:r>
            <a:endParaRPr lang="en-US" sz="1100" b="1" dirty="0">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3"/>
          <a:stretch>
            <a:fillRect/>
          </a:stretch>
        </p:blipFill>
        <p:spPr>
          <a:xfrm>
            <a:off x="2483768" y="1125687"/>
            <a:ext cx="5904656" cy="1412884"/>
          </a:xfrm>
          <a:prstGeom prst="rect">
            <a:avLst/>
          </a:prstGeom>
        </p:spPr>
      </p:pic>
    </p:spTree>
    <p:extLst>
      <p:ext uri="{BB962C8B-B14F-4D97-AF65-F5344CB8AC3E}">
        <p14:creationId xmlns:p14="http://schemas.microsoft.com/office/powerpoint/2010/main" val="38216894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2404" y="1230630"/>
            <a:ext cx="7090513" cy="3615551"/>
          </a:xfrm>
        </p:spPr>
        <p:txBody>
          <a:bodyPr/>
          <a:lstStyle/>
          <a:p>
            <a:endParaRPr lang="en-US"/>
          </a:p>
        </p:txBody>
      </p:sp>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1</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18223655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2404" y="1230630"/>
            <a:ext cx="7090513" cy="3615551"/>
          </a:xfrm>
        </p:spPr>
        <p:txBody>
          <a:bodyPr/>
          <a:lstStyle/>
          <a:p>
            <a:endParaRPr lang="en-US"/>
          </a:p>
        </p:txBody>
      </p:sp>
      <p:sp>
        <p:nvSpPr>
          <p:cNvPr id="17" name="Title 1"/>
          <p:cNvSpPr txBox="1">
            <a:spLocks/>
          </p:cNvSpPr>
          <p:nvPr/>
        </p:nvSpPr>
        <p:spPr>
          <a:xfrm>
            <a:off x="1705127" y="-230667"/>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2</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23581804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18906" y="-230667"/>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DQ Scenario 1 and 2 </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2627784" y="649354"/>
            <a:ext cx="5616624" cy="4133718"/>
          </a:xfrm>
          <a:prstGeom prst="rect">
            <a:avLst/>
          </a:prstGeom>
        </p:spPr>
      </p:pic>
    </p:spTree>
    <p:extLst>
      <p:ext uri="{BB962C8B-B14F-4D97-AF65-F5344CB8AC3E}">
        <p14:creationId xmlns:p14="http://schemas.microsoft.com/office/powerpoint/2010/main" val="24617799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07704" y="-235829"/>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Mapping </a:t>
            </a:r>
            <a:r>
              <a:rPr lang="en-US" dirty="0" err="1" smtClean="0">
                <a:solidFill>
                  <a:schemeClr val="tx1">
                    <a:lumMod val="95000"/>
                    <a:lumOff val="5000"/>
                  </a:schemeClr>
                </a:solidFill>
                <a:latin typeface="Times New Roman" charset="0"/>
                <a:ea typeface="Times New Roman" charset="0"/>
                <a:cs typeface="Times New Roman" charset="0"/>
              </a:rPr>
              <a:t>Initialisation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517319"/>
            <a:ext cx="6031975" cy="4243425"/>
          </a:xfrm>
          <a:prstGeom prst="rect">
            <a:avLst/>
          </a:prstGeom>
        </p:spPr>
      </p:pic>
    </p:spTree>
    <p:extLst>
      <p:ext uri="{BB962C8B-B14F-4D97-AF65-F5344CB8AC3E}">
        <p14:creationId xmlns:p14="http://schemas.microsoft.com/office/powerpoint/2010/main" val="41006123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07704" y="-235829"/>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Mapping </a:t>
            </a:r>
            <a:r>
              <a:rPr lang="en-US" dirty="0" err="1" smtClean="0">
                <a:solidFill>
                  <a:schemeClr val="tx1">
                    <a:lumMod val="95000"/>
                    <a:lumOff val="5000"/>
                  </a:schemeClr>
                </a:solidFill>
                <a:latin typeface="Times New Roman" charset="0"/>
                <a:ea typeface="Times New Roman" charset="0"/>
                <a:cs typeface="Times New Roman" charset="0"/>
              </a:rPr>
              <a:t>Initialisation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08" y="542290"/>
            <a:ext cx="4835331" cy="4347846"/>
          </a:xfrm>
          <a:prstGeom prst="rect">
            <a:avLst/>
          </a:prstGeom>
        </p:spPr>
      </p:pic>
    </p:spTree>
    <p:extLst>
      <p:ext uri="{BB962C8B-B14F-4D97-AF65-F5344CB8AC3E}">
        <p14:creationId xmlns:p14="http://schemas.microsoft.com/office/powerpoint/2010/main" val="9391285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567" y="-160337"/>
            <a:ext cx="7090513" cy="857250"/>
          </a:xfrm>
        </p:spPr>
        <p:txBody>
          <a:bodyPr/>
          <a:lstStyle/>
          <a:p>
            <a:pPr algn="ctr"/>
            <a:r>
              <a:rPr lang="en-US" dirty="0" smtClean="0">
                <a:solidFill>
                  <a:schemeClr val="tx1">
                    <a:lumMod val="95000"/>
                    <a:lumOff val="5000"/>
                  </a:schemeClr>
                </a:solidFill>
                <a:latin typeface="Times New Roman" charset="0"/>
                <a:ea typeface="Times New Roman" charset="0"/>
                <a:cs typeface="Times New Roman" charset="0"/>
              </a:rPr>
              <a:t>Why dual quaternions (DQs)?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1847999" y="939988"/>
            <a:ext cx="4380185" cy="2181956"/>
          </a:xfrm>
        </p:spPr>
        <p:txBody>
          <a:bodyPr>
            <a:normAutofit fontScale="92500" lnSpcReduction="20000"/>
          </a:bodyPr>
          <a:lstStyle/>
          <a:p>
            <a:r>
              <a:rPr lang="en-US" sz="2200" dirty="0" smtClean="0">
                <a:latin typeface="Times New Roman" panose="02020603050405020304" pitchFamily="18" charset="0"/>
                <a:cs typeface="Times New Roman" panose="02020603050405020304" pitchFamily="18" charset="0"/>
              </a:rPr>
              <a:t>General 6DOF representation</a:t>
            </a:r>
          </a:p>
          <a:p>
            <a:pPr lvl="1"/>
            <a:r>
              <a:rPr lang="en-US" sz="1700" dirty="0" smtClean="0">
                <a:latin typeface="Times New Roman" panose="02020603050405020304" pitchFamily="18" charset="0"/>
                <a:cs typeface="Times New Roman" panose="02020603050405020304" pitchFamily="18" charset="0"/>
              </a:rPr>
              <a:t>Position: Cartesian coordinates</a:t>
            </a:r>
            <a:endParaRPr lang="en-US" sz="1700" dirty="0">
              <a:latin typeface="Times New Roman" panose="02020603050405020304" pitchFamily="18" charset="0"/>
              <a:cs typeface="Times New Roman" panose="02020603050405020304" pitchFamily="18" charset="0"/>
            </a:endParaRPr>
          </a:p>
          <a:p>
            <a:pPr lvl="1"/>
            <a:r>
              <a:rPr lang="en-US" sz="1700" dirty="0" smtClean="0">
                <a:latin typeface="Times New Roman" panose="02020603050405020304" pitchFamily="18" charset="0"/>
                <a:cs typeface="Times New Roman" panose="02020603050405020304" pitchFamily="18" charset="0"/>
              </a:rPr>
              <a:t>Attitude: Quaternion</a:t>
            </a:r>
          </a:p>
          <a:p>
            <a:pPr lvl="1"/>
            <a:endParaRPr lang="en-US" sz="2000" dirty="0" smtClean="0">
              <a:latin typeface="Times New Roman" panose="02020603050405020304" pitchFamily="18" charset="0"/>
              <a:cs typeface="Times New Roman" panose="02020603050405020304" pitchFamily="18" charset="0"/>
            </a:endParaRPr>
          </a:p>
          <a:p>
            <a:r>
              <a:rPr lang="en-US" sz="2200" dirty="0" smtClean="0">
                <a:latin typeface="Times New Roman" panose="02020603050405020304" pitchFamily="18" charset="0"/>
                <a:cs typeface="Times New Roman" panose="02020603050405020304" pitchFamily="18" charset="0"/>
              </a:rPr>
              <a:t>Dual Quaternion </a:t>
            </a:r>
            <a:r>
              <a:rPr lang="en-US" sz="2200" dirty="0">
                <a:latin typeface="Times New Roman" panose="02020603050405020304" pitchFamily="18" charset="0"/>
                <a:cs typeface="Times New Roman" panose="02020603050405020304" pitchFamily="18" charset="0"/>
              </a:rPr>
              <a:t>6DOF representation</a:t>
            </a:r>
          </a:p>
          <a:p>
            <a:pPr lvl="1"/>
            <a:r>
              <a:rPr lang="en-US" sz="1700" dirty="0">
                <a:latin typeface="Times New Roman" panose="02020603050405020304" pitchFamily="18" charset="0"/>
                <a:cs typeface="Times New Roman" panose="02020603050405020304" pitchFamily="18" charset="0"/>
              </a:rPr>
              <a:t>Position: </a:t>
            </a:r>
            <a:r>
              <a:rPr lang="en-US" sz="1700" dirty="0" smtClean="0">
                <a:latin typeface="Times New Roman" panose="02020603050405020304" pitchFamily="18" charset="0"/>
                <a:cs typeface="Times New Roman" panose="02020603050405020304" pitchFamily="18" charset="0"/>
              </a:rPr>
              <a:t>Quaternion</a:t>
            </a:r>
            <a:endParaRPr lang="en-US" sz="1700" dirty="0">
              <a:latin typeface="Times New Roman" panose="02020603050405020304" pitchFamily="18" charset="0"/>
              <a:cs typeface="Times New Roman" panose="02020603050405020304" pitchFamily="18" charset="0"/>
            </a:endParaRPr>
          </a:p>
          <a:p>
            <a:pPr lvl="1"/>
            <a:r>
              <a:rPr lang="en-US" sz="1700" dirty="0">
                <a:latin typeface="Times New Roman" panose="02020603050405020304" pitchFamily="18" charset="0"/>
                <a:cs typeface="Times New Roman" panose="02020603050405020304" pitchFamily="18" charset="0"/>
              </a:rPr>
              <a:t>Attitude: </a:t>
            </a:r>
            <a:r>
              <a:rPr lang="en-US" sz="1700" dirty="0" smtClean="0">
                <a:latin typeface="Times New Roman" panose="02020603050405020304" pitchFamily="18" charset="0"/>
                <a:cs typeface="Times New Roman" panose="02020603050405020304" pitchFamily="18" charset="0"/>
              </a:rPr>
              <a:t>Quaternion</a:t>
            </a:r>
            <a:endParaRPr lang="en-US" sz="17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p:txBody>
      </p:sp>
      <p:sp>
        <p:nvSpPr>
          <p:cNvPr id="16" name="Content Placeholder 2"/>
          <p:cNvSpPr txBox="1">
            <a:spLocks/>
          </p:cNvSpPr>
          <p:nvPr/>
        </p:nvSpPr>
        <p:spPr>
          <a:xfrm>
            <a:off x="1847999" y="3233742"/>
            <a:ext cx="3876129" cy="184341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Advantages of dual quaternions</a:t>
            </a:r>
          </a:p>
          <a:p>
            <a:pPr lvl="1"/>
            <a:r>
              <a:rPr lang="en-US" sz="1600" dirty="0" smtClean="0">
                <a:latin typeface="Times New Roman" panose="02020603050405020304" pitchFamily="18" charset="0"/>
                <a:cs typeface="Times New Roman" panose="02020603050405020304" pitchFamily="18" charset="0"/>
              </a:rPr>
              <a:t>One transformation for both rotation and translation</a:t>
            </a:r>
          </a:p>
          <a:p>
            <a:pPr lvl="1"/>
            <a:r>
              <a:rPr lang="en-US" sz="1600" dirty="0" smtClean="0">
                <a:latin typeface="Times New Roman" panose="02020603050405020304" pitchFamily="18" charset="0"/>
                <a:cs typeface="Times New Roman" panose="02020603050405020304" pitchFamily="18" charset="0"/>
              </a:rPr>
              <a:t>Compact representation of 6DOF kinematics and dynamics</a:t>
            </a:r>
          </a:p>
          <a:p>
            <a:pPr lvl="1"/>
            <a:r>
              <a:rPr lang="en-US" sz="1600" dirty="0" smtClean="0">
                <a:latin typeface="Times New Roman" panose="02020603050405020304" pitchFamily="18" charset="0"/>
                <a:cs typeface="Times New Roman" panose="02020603050405020304" pitchFamily="18" charset="0"/>
              </a:rPr>
              <a:t>Similar properties as quaternions</a:t>
            </a:r>
          </a:p>
        </p:txBody>
      </p:sp>
      <p:sp>
        <p:nvSpPr>
          <p:cNvPr id="17"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3849" y="958688"/>
            <a:ext cx="1572981"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293461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07704" y="-235829"/>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Mapping </a:t>
            </a:r>
            <a:r>
              <a:rPr lang="en-US" dirty="0" err="1" smtClean="0">
                <a:solidFill>
                  <a:schemeClr val="tx1">
                    <a:lumMod val="95000"/>
                    <a:lumOff val="5000"/>
                  </a:schemeClr>
                </a:solidFill>
                <a:latin typeface="Times New Roman" charset="0"/>
                <a:ea typeface="Times New Roman" charset="0"/>
                <a:cs typeface="Times New Roman" charset="0"/>
              </a:rPr>
              <a:t>Initialisation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636" y="636659"/>
            <a:ext cx="5832648" cy="3972654"/>
          </a:xfrm>
          <a:prstGeom prst="rect">
            <a:avLst/>
          </a:prstGeom>
        </p:spPr>
      </p:pic>
    </p:spTree>
    <p:extLst>
      <p:ext uri="{BB962C8B-B14F-4D97-AF65-F5344CB8AC3E}">
        <p14:creationId xmlns:p14="http://schemas.microsoft.com/office/powerpoint/2010/main" val="21487665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07704" y="-235829"/>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Mapping </a:t>
            </a:r>
            <a:r>
              <a:rPr lang="en-US" dirty="0" err="1" smtClean="0">
                <a:solidFill>
                  <a:schemeClr val="tx1">
                    <a:lumMod val="95000"/>
                    <a:lumOff val="5000"/>
                  </a:schemeClr>
                </a:solidFill>
                <a:latin typeface="Times New Roman" charset="0"/>
                <a:ea typeface="Times New Roman" charset="0"/>
                <a:cs typeface="Times New Roman" charset="0"/>
              </a:rPr>
              <a:t>Initialisation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3047" y="612042"/>
            <a:ext cx="5739826" cy="4208341"/>
          </a:xfrm>
          <a:prstGeom prst="rect">
            <a:avLst/>
          </a:prstGeom>
        </p:spPr>
      </p:pic>
    </p:spTree>
    <p:extLst>
      <p:ext uri="{BB962C8B-B14F-4D97-AF65-F5344CB8AC3E}">
        <p14:creationId xmlns:p14="http://schemas.microsoft.com/office/powerpoint/2010/main" val="2934696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07704" y="-235829"/>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Mapping </a:t>
            </a:r>
            <a:r>
              <a:rPr lang="en-US" dirty="0" err="1" smtClean="0">
                <a:solidFill>
                  <a:schemeClr val="tx1">
                    <a:lumMod val="95000"/>
                    <a:lumOff val="5000"/>
                  </a:schemeClr>
                </a:solidFill>
                <a:latin typeface="Times New Roman" charset="0"/>
                <a:ea typeface="Times New Roman" charset="0"/>
                <a:cs typeface="Times New Roman" charset="0"/>
              </a:rPr>
              <a:t>Initialisation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859" y="555526"/>
            <a:ext cx="5472608" cy="4237279"/>
          </a:xfrm>
          <a:prstGeom prst="rect">
            <a:avLst/>
          </a:prstGeom>
        </p:spPr>
      </p:pic>
    </p:spTree>
    <p:extLst>
      <p:ext uri="{BB962C8B-B14F-4D97-AF65-F5344CB8AC3E}">
        <p14:creationId xmlns:p14="http://schemas.microsoft.com/office/powerpoint/2010/main" val="21090159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1051" y="351155"/>
            <a:ext cx="6985446" cy="3615551"/>
          </a:xfrm>
        </p:spPr>
        <p:txBody>
          <a:bodyPr/>
          <a:lstStyle/>
          <a:p>
            <a:endParaRPr lang="en-US"/>
          </a:p>
        </p:txBody>
      </p:sp>
      <p:sp>
        <p:nvSpPr>
          <p:cNvPr id="25"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29119" y="2816566"/>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31"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2"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19547352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3487" y="339725"/>
            <a:ext cx="6911001" cy="3615551"/>
          </a:xfrm>
        </p:spPr>
        <p:txBody>
          <a:bodyPr/>
          <a:lstStyle/>
          <a:p>
            <a:endParaRPr lang="en-US"/>
          </a:p>
        </p:txBody>
      </p:sp>
      <p:sp>
        <p:nvSpPr>
          <p:cNvPr id="17"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4234" y="3121944"/>
            <a:ext cx="1572596"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10297754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743" y="7620"/>
            <a:ext cx="7090513" cy="857250"/>
          </a:xfrm>
        </p:spPr>
        <p:txBody>
          <a:bodyPr/>
          <a:lstStyle/>
          <a:p>
            <a:pPr algn="ct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References</a:t>
            </a:r>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59632" y="848972"/>
            <a:ext cx="7090513" cy="3615551"/>
          </a:xfrm>
        </p:spPr>
        <p:txBody>
          <a:bodyPr/>
          <a:lstStyle/>
          <a:p>
            <a:pPr>
              <a:buFont typeface="+mj-lt"/>
              <a:buAutoNum type="arabicPeriod"/>
            </a:pPr>
            <a:r>
              <a:rPr lang="en-US" sz="1200" dirty="0">
                <a:latin typeface="Times New Roman" panose="02020603050405020304" pitchFamily="18" charset="0"/>
                <a:cs typeface="Times New Roman" panose="02020603050405020304" pitchFamily="18" charset="0"/>
                <a:hlinkClick r:id="rId2"/>
              </a:rPr>
              <a:t>https://www.space.com/30213-asteroid-mining-planetary-resources-2025.html</a:t>
            </a:r>
          </a:p>
          <a:p>
            <a:pPr>
              <a:buFont typeface="+mj-lt"/>
              <a:buAutoNum type="arabicPeriod"/>
            </a:pPr>
            <a:r>
              <a:rPr lang="en-US" sz="1200" dirty="0" smtClean="0">
                <a:latin typeface="Times New Roman" panose="02020603050405020304" pitchFamily="18" charset="0"/>
                <a:cs typeface="Times New Roman" panose="02020603050405020304" pitchFamily="18" charset="0"/>
                <a:hlinkClick r:id="rId2"/>
              </a:rPr>
              <a:t>https</a:t>
            </a:r>
            <a:r>
              <a:rPr lang="en-US" sz="1200" dirty="0">
                <a:latin typeface="Times New Roman" panose="02020603050405020304" pitchFamily="18" charset="0"/>
                <a:cs typeface="Times New Roman" panose="02020603050405020304" pitchFamily="18" charset="0"/>
                <a:hlinkClick r:id="rId2"/>
              </a:rPr>
              <a:t>://www.nasa.gov/content/what-is-nasa-s-asteroid-redirect-mission</a:t>
            </a:r>
          </a:p>
          <a:p>
            <a:pPr>
              <a:buFont typeface="+mj-lt"/>
              <a:buAutoNum type="arabicPeriod"/>
            </a:pPr>
            <a:r>
              <a:rPr lang="en-US" sz="1200" dirty="0" smtClean="0">
                <a:latin typeface="Times New Roman" panose="02020603050405020304" pitchFamily="18" charset="0"/>
                <a:cs typeface="Times New Roman" panose="02020603050405020304" pitchFamily="18" charset="0"/>
                <a:hlinkClick r:id="rId2"/>
              </a:rPr>
              <a:t>https</a:t>
            </a:r>
            <a:r>
              <a:rPr lang="en-US" sz="1200" dirty="0">
                <a:latin typeface="Times New Roman" panose="02020603050405020304" pitchFamily="18" charset="0"/>
                <a:cs typeface="Times New Roman" panose="02020603050405020304" pitchFamily="18" charset="0"/>
                <a:hlinkClick r:id="rId2"/>
              </a:rPr>
              <a:t>://www.asteroidmission.org/?latest-news=nasa-mission-reveals-asteroid-big-surprises</a:t>
            </a:r>
          </a:p>
          <a:p>
            <a:pPr>
              <a:buFont typeface="+mj-lt"/>
              <a:buAutoNum type="arabicPeriod"/>
            </a:pPr>
            <a:r>
              <a:rPr lang="en-US" sz="1200" dirty="0" smtClean="0">
                <a:latin typeface="Times New Roman" panose="02020603050405020304" pitchFamily="18" charset="0"/>
                <a:cs typeface="Times New Roman" panose="02020603050405020304" pitchFamily="18" charset="0"/>
                <a:hlinkClick r:id="rId2"/>
              </a:rPr>
              <a:t>https</a:t>
            </a:r>
            <a:r>
              <a:rPr lang="en-US" sz="1200" dirty="0">
                <a:latin typeface="Times New Roman" panose="02020603050405020304" pitchFamily="18" charset="0"/>
                <a:cs typeface="Times New Roman" panose="02020603050405020304" pitchFamily="18" charset="0"/>
                <a:hlinkClick r:id="rId2"/>
              </a:rPr>
              <a:t>://</a:t>
            </a:r>
            <a:r>
              <a:rPr lang="en-US" sz="1200" dirty="0" smtClean="0">
                <a:latin typeface="Times New Roman" panose="02020603050405020304" pitchFamily="18" charset="0"/>
                <a:cs typeface="Times New Roman" panose="02020603050405020304" pitchFamily="18" charset="0"/>
                <a:hlinkClick r:id="rId2"/>
              </a:rPr>
              <a:t>www.extremetech.com/extreme/286238-hayabusa-2-successfully-collects-sample-from-asteroid-ryugu</a:t>
            </a:r>
            <a:r>
              <a:rPr lang="en-US" sz="1200" dirty="0" smtClean="0">
                <a:latin typeface="Times New Roman" panose="02020603050405020304" pitchFamily="18" charset="0"/>
                <a:cs typeface="Times New Roman" panose="02020603050405020304" pitchFamily="18" charset="0"/>
              </a:rPr>
              <a:t> </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14597415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1820" y="2430463"/>
            <a:ext cx="3240360" cy="857250"/>
          </a:xfrm>
        </p:spPr>
        <p:txBody>
          <a:bodyPr>
            <a:noAutofit/>
          </a:bodyPr>
          <a:lstStyle/>
          <a:p>
            <a:r>
              <a:rPr lang="en-US" sz="5400" dirty="0" smtClean="0">
                <a:solidFill>
                  <a:schemeClr val="tx1">
                    <a:lumMod val="95000"/>
                    <a:lumOff val="5000"/>
                  </a:schemeClr>
                </a:solidFill>
                <a:latin typeface="Times New Roman" charset="0"/>
                <a:ea typeface="Times New Roman" charset="0"/>
                <a:cs typeface="Times New Roman" charset="0"/>
              </a:rPr>
              <a:t>Questions?</a:t>
            </a:r>
            <a:endParaRPr lang="en-US" sz="5400" dirty="0">
              <a:solidFill>
                <a:schemeClr val="tx1">
                  <a:lumMod val="95000"/>
                  <a:lumOff val="5000"/>
                </a:schemeClr>
              </a:solidFill>
              <a:latin typeface="Times New Roman" charset="0"/>
              <a:ea typeface="Times New Roman" charset="0"/>
              <a:cs typeface="Times New Roman" charset="0"/>
            </a:endParaRPr>
          </a:p>
        </p:txBody>
      </p:sp>
      <p:sp>
        <p:nvSpPr>
          <p:cNvPr id="3" name="Title 1"/>
          <p:cNvSpPr txBox="1">
            <a:spLocks/>
          </p:cNvSpPr>
          <p:nvPr/>
        </p:nvSpPr>
        <p:spPr>
          <a:xfrm>
            <a:off x="2803693" y="987574"/>
            <a:ext cx="3642975"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r>
              <a:rPr lang="en-US" sz="5400" dirty="0" smtClean="0">
                <a:solidFill>
                  <a:schemeClr val="tx1">
                    <a:lumMod val="95000"/>
                    <a:lumOff val="5000"/>
                  </a:schemeClr>
                </a:solidFill>
                <a:latin typeface="Times New Roman" charset="0"/>
                <a:ea typeface="Times New Roman" charset="0"/>
                <a:cs typeface="Times New Roman" charset="0"/>
              </a:rPr>
              <a:t>Thank You!</a:t>
            </a:r>
            <a:endParaRPr lang="en-US" sz="5400" dirty="0">
              <a:solidFill>
                <a:schemeClr val="tx1">
                  <a:lumMod val="95000"/>
                  <a:lumOff val="5000"/>
                </a:schemeClr>
              </a:solidFill>
              <a:latin typeface="Times New Roman" charset="0"/>
              <a:ea typeface="Times New Roman" charset="0"/>
              <a:cs typeface="Times New Roman"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10234004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537" y="-160337"/>
            <a:ext cx="7090513" cy="857250"/>
          </a:xfrm>
        </p:spPr>
        <p:txBody>
          <a:bodyPr/>
          <a:lstStyle/>
          <a:p>
            <a:pPr algn="ctr"/>
            <a:r>
              <a:rPr lang="en-US" dirty="0" smtClean="0">
                <a:solidFill>
                  <a:schemeClr val="tx1">
                    <a:lumMod val="95000"/>
                    <a:lumOff val="5000"/>
                  </a:schemeClr>
                </a:solidFill>
                <a:latin typeface="Times New Roman" charset="0"/>
                <a:ea typeface="Times New Roman" charset="0"/>
                <a:cs typeface="Times New Roman" charset="0"/>
              </a:rPr>
              <a:t>Why autonomous </a:t>
            </a:r>
            <a:r>
              <a:rPr lang="en-US" dirty="0">
                <a:solidFill>
                  <a:schemeClr val="tx1">
                    <a:lumMod val="95000"/>
                    <a:lumOff val="5000"/>
                  </a:schemeClr>
                </a:solidFill>
                <a:latin typeface="Times New Roman" charset="0"/>
                <a:ea typeface="Times New Roman" charset="0"/>
                <a:cs typeface="Times New Roman" charset="0"/>
              </a:rPr>
              <a:t>g</a:t>
            </a:r>
            <a:r>
              <a:rPr lang="en-US" dirty="0" smtClean="0">
                <a:solidFill>
                  <a:schemeClr val="tx1">
                    <a:lumMod val="95000"/>
                    <a:lumOff val="5000"/>
                  </a:schemeClr>
                </a:solidFill>
                <a:latin typeface="Times New Roman" charset="0"/>
                <a:ea typeface="Times New Roman" charset="0"/>
                <a:cs typeface="Times New Roman" charset="0"/>
              </a:rPr>
              <a:t>uidance?</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2915816" y="1396002"/>
            <a:ext cx="5320228" cy="1852150"/>
          </a:xfrm>
        </p:spPr>
        <p:txBody>
          <a:bodyPr>
            <a:normAutofit/>
          </a:bodyPr>
          <a:lstStyle/>
          <a:p>
            <a:r>
              <a:rPr lang="en-US" sz="2000" dirty="0" smtClean="0">
                <a:latin typeface="Times New Roman" panose="02020603050405020304" pitchFamily="18" charset="0"/>
                <a:cs typeface="Times New Roman" panose="02020603050405020304" pitchFamily="18" charset="0"/>
              </a:rPr>
              <a:t>A priori information about asteroids is limited</a:t>
            </a:r>
          </a:p>
          <a:p>
            <a:r>
              <a:rPr lang="en-US" sz="2000" dirty="0" smtClean="0">
                <a:latin typeface="Times New Roman" panose="02020603050405020304" pitchFamily="18" charset="0"/>
                <a:cs typeface="Times New Roman" panose="02020603050405020304" pitchFamily="18" charset="0"/>
              </a:rPr>
              <a:t>Perturbed and variable environment</a:t>
            </a:r>
          </a:p>
          <a:p>
            <a:r>
              <a:rPr lang="en-US" sz="2000" dirty="0" smtClean="0">
                <a:latin typeface="Times New Roman" panose="02020603050405020304" pitchFamily="18" charset="0"/>
                <a:cs typeface="Times New Roman" panose="02020603050405020304" pitchFamily="18" charset="0"/>
              </a:rPr>
              <a:t>Shapes, rotation rates and densities might be irregular or variable</a:t>
            </a:r>
          </a:p>
          <a:p>
            <a:r>
              <a:rPr lang="en-US" sz="2000" dirty="0" smtClean="0">
                <a:latin typeface="Times New Roman" panose="02020603050405020304" pitchFamily="18" charset="0"/>
                <a:cs typeface="Times New Roman" panose="02020603050405020304" pitchFamily="18" charset="0"/>
              </a:rPr>
              <a:t>Distance from Earth around 1.1-2 au</a:t>
            </a:r>
            <a:endParaRPr lang="en-US" sz="2000" dirty="0">
              <a:latin typeface="Times New Roman" panose="02020603050405020304" pitchFamily="18" charset="0"/>
              <a:cs typeface="Times New Roman" panose="02020603050405020304" pitchFamily="18"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793972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0877" y="58916"/>
            <a:ext cx="7313123" cy="1008112"/>
          </a:xfrm>
        </p:spPr>
        <p:txBody>
          <a:bodyPr>
            <a:noAutofit/>
          </a:bodyPr>
          <a:lstStyle/>
          <a:p>
            <a:pPr algn="ctr"/>
            <a:r>
              <a:rPr lang="en-US" dirty="0" smtClean="0">
                <a:solidFill>
                  <a:schemeClr val="tx1">
                    <a:lumMod val="95000"/>
                    <a:lumOff val="5000"/>
                  </a:schemeClr>
                </a:solidFill>
                <a:latin typeface="Times New Roman" charset="0"/>
                <a:ea typeface="Times New Roman" charset="0"/>
                <a:cs typeface="Times New Roman" charset="0"/>
              </a:rPr>
              <a:t>What are the </a:t>
            </a:r>
            <a:r>
              <a:rPr lang="en-US" dirty="0">
                <a:solidFill>
                  <a:schemeClr val="tx1">
                    <a:lumMod val="95000"/>
                    <a:lumOff val="5000"/>
                  </a:schemeClr>
                </a:solidFill>
                <a:latin typeface="Times New Roman" charset="0"/>
                <a:ea typeface="Times New Roman" charset="0"/>
                <a:cs typeface="Times New Roman" charset="0"/>
              </a:rPr>
              <a:t>a</a:t>
            </a:r>
            <a:r>
              <a:rPr lang="en-US" dirty="0" smtClean="0">
                <a:solidFill>
                  <a:schemeClr val="tx1">
                    <a:lumMod val="95000"/>
                    <a:lumOff val="5000"/>
                  </a:schemeClr>
                </a:solidFill>
                <a:latin typeface="Times New Roman" charset="0"/>
                <a:ea typeface="Times New Roman" charset="0"/>
                <a:cs typeface="Times New Roman" charset="0"/>
              </a:rPr>
              <a:t>vailable </a:t>
            </a:r>
            <a:r>
              <a:rPr lang="en-US" dirty="0">
                <a:solidFill>
                  <a:schemeClr val="tx1">
                    <a:lumMod val="95000"/>
                    <a:lumOff val="5000"/>
                  </a:schemeClr>
                </a:solidFill>
                <a:latin typeface="Times New Roman" charset="0"/>
                <a:ea typeface="Times New Roman" charset="0"/>
                <a:cs typeface="Times New Roman" charset="0"/>
              </a:rPr>
              <a:t>g</a:t>
            </a:r>
            <a:r>
              <a:rPr lang="en-US" dirty="0" smtClean="0">
                <a:solidFill>
                  <a:schemeClr val="tx1">
                    <a:lumMod val="95000"/>
                    <a:lumOff val="5000"/>
                  </a:schemeClr>
                </a:solidFill>
                <a:latin typeface="Times New Roman" charset="0"/>
                <a:ea typeface="Times New Roman" charset="0"/>
                <a:cs typeface="Times New Roman" charset="0"/>
              </a:rPr>
              <a:t>uidance  </a:t>
            </a:r>
            <a:r>
              <a:rPr lang="en-US" dirty="0">
                <a:solidFill>
                  <a:schemeClr val="tx1">
                    <a:lumMod val="95000"/>
                    <a:lumOff val="5000"/>
                  </a:schemeClr>
                </a:solidFill>
                <a:latin typeface="Times New Roman" charset="0"/>
                <a:ea typeface="Times New Roman" charset="0"/>
                <a:cs typeface="Times New Roman" charset="0"/>
              </a:rPr>
              <a:t>t</a:t>
            </a:r>
            <a:r>
              <a:rPr lang="en-US" dirty="0" smtClean="0">
                <a:solidFill>
                  <a:schemeClr val="tx1">
                    <a:lumMod val="95000"/>
                    <a:lumOff val="5000"/>
                  </a:schemeClr>
                </a:solidFill>
                <a:latin typeface="Times New Roman" charset="0"/>
                <a:ea typeface="Times New Roman" charset="0"/>
                <a:cs typeface="Times New Roman" charset="0"/>
              </a:rPr>
              <a:t>echnologies?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3363201" y="1593438"/>
            <a:ext cx="4248472" cy="1640304"/>
          </a:xfrm>
        </p:spPr>
        <p:txBody>
          <a:bodyPr>
            <a:normAutofit/>
          </a:bodyPr>
          <a:lstStyle/>
          <a:p>
            <a:r>
              <a:rPr lang="en-US" sz="2000" dirty="0" err="1" smtClean="0">
                <a:latin typeface="Times New Roman" panose="02020603050405020304" pitchFamily="18" charset="0"/>
                <a:cs typeface="Times New Roman" panose="02020603050405020304" pitchFamily="18" charset="0"/>
              </a:rPr>
              <a:t>Pseudospectral</a:t>
            </a:r>
            <a:r>
              <a:rPr lang="en-US" sz="2000" dirty="0" smtClean="0">
                <a:latin typeface="Times New Roman" panose="02020603050405020304" pitchFamily="18" charset="0"/>
                <a:cs typeface="Times New Roman" panose="02020603050405020304" pitchFamily="18" charset="0"/>
              </a:rPr>
              <a:t> Methods</a:t>
            </a:r>
          </a:p>
          <a:p>
            <a:r>
              <a:rPr lang="en-US" sz="2000" dirty="0" smtClean="0">
                <a:latin typeface="Times New Roman" panose="02020603050405020304" pitchFamily="18" charset="0"/>
                <a:cs typeface="Times New Roman" panose="02020603050405020304" pitchFamily="18" charset="0"/>
              </a:rPr>
              <a:t>Artificial Potential Functions</a:t>
            </a:r>
          </a:p>
          <a:p>
            <a:r>
              <a:rPr lang="en-US" sz="2000" dirty="0" smtClean="0">
                <a:latin typeface="Times New Roman" panose="02020603050405020304" pitchFamily="18" charset="0"/>
                <a:cs typeface="Times New Roman" panose="02020603050405020304" pitchFamily="18" charset="0"/>
              </a:rPr>
              <a:t>Convex </a:t>
            </a:r>
            <a:r>
              <a:rPr lang="en-US" sz="2000" dirty="0" err="1" smtClean="0">
                <a:latin typeface="Times New Roman" panose="02020603050405020304" pitchFamily="18" charset="0"/>
                <a:cs typeface="Times New Roman" panose="02020603050405020304" pitchFamily="18" charset="0"/>
              </a:rPr>
              <a:t>Optimisation</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Sampling Based Motion Planning</a:t>
            </a:r>
            <a:endParaRPr lang="en-US" sz="2000" dirty="0">
              <a:latin typeface="Times New Roman" panose="02020603050405020304" pitchFamily="18" charset="0"/>
              <a:cs typeface="Times New Roman" panose="02020603050405020304" pitchFamily="18" charset="0"/>
            </a:endParaRPr>
          </a:p>
        </p:txBody>
      </p:sp>
      <p:sp>
        <p:nvSpPr>
          <p:cNvPr id="16" name="Content Placeholder 2"/>
          <p:cNvSpPr txBox="1">
            <a:spLocks/>
          </p:cNvSpPr>
          <p:nvPr/>
        </p:nvSpPr>
        <p:spPr>
          <a:xfrm>
            <a:off x="2630034" y="1585113"/>
            <a:ext cx="5714807" cy="185215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Selected Autonomous Guidance Technologies</a:t>
            </a:r>
          </a:p>
          <a:p>
            <a:pPr lvl="1"/>
            <a:r>
              <a:rPr lang="en-US" sz="1600" dirty="0" smtClean="0">
                <a:latin typeface="Times New Roman" panose="02020603050405020304" pitchFamily="18" charset="0"/>
                <a:cs typeface="Times New Roman" panose="02020603050405020304" pitchFamily="18" charset="0"/>
              </a:rPr>
              <a:t>Successive Convex </a:t>
            </a:r>
            <a:r>
              <a:rPr lang="en-US" sz="1600" dirty="0" err="1" smtClean="0">
                <a:latin typeface="Times New Roman" panose="02020603050405020304" pitchFamily="18" charset="0"/>
                <a:cs typeface="Times New Roman" panose="02020603050405020304" pitchFamily="18" charset="0"/>
              </a:rPr>
              <a:t>Optimisation</a:t>
            </a:r>
            <a:endParaRPr lang="en-US" sz="1600" dirty="0" smtClean="0">
              <a:latin typeface="Times New Roman" panose="02020603050405020304" pitchFamily="18" charset="0"/>
              <a:cs typeface="Times New Roman" panose="02020603050405020304" pitchFamily="18" charset="0"/>
            </a:endParaRPr>
          </a:p>
          <a:p>
            <a:pPr lvl="1"/>
            <a:r>
              <a:rPr lang="en-US" sz="1600" dirty="0" smtClean="0">
                <a:latin typeface="Times New Roman" panose="02020603050405020304" pitchFamily="18" charset="0"/>
                <a:cs typeface="Times New Roman" panose="02020603050405020304" pitchFamily="18" charset="0"/>
              </a:rPr>
              <a:t>Sampling Based Model Predictive </a:t>
            </a:r>
            <a:r>
              <a:rPr lang="en-US" sz="1600" dirty="0" err="1" smtClean="0">
                <a:latin typeface="Times New Roman" panose="02020603050405020304" pitchFamily="18" charset="0"/>
                <a:cs typeface="Times New Roman" panose="02020603050405020304" pitchFamily="18" charset="0"/>
              </a:rPr>
              <a:t>Optimisation</a:t>
            </a:r>
            <a:endParaRPr lang="en-US" sz="1600" dirty="0" smtClean="0">
              <a:latin typeface="Times New Roman" panose="02020603050405020304" pitchFamily="18" charset="0"/>
              <a:cs typeface="Times New Roman" panose="02020603050405020304" pitchFamily="18" charset="0"/>
            </a:endParaRPr>
          </a:p>
        </p:txBody>
      </p:sp>
      <p:sp>
        <p:nvSpPr>
          <p:cNvPr id="25"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3849" y="958688"/>
            <a:ext cx="1572981"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1"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2"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2729601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uiExpand="1" build="p"/>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926508" y="325034"/>
            <a:ext cx="7090513" cy="857250"/>
          </a:xfrm>
        </p:spPr>
        <p:txBody>
          <a:bodyPr>
            <a:noAutofit/>
          </a:bodyPr>
          <a:lstStyle/>
          <a:p>
            <a:pPr algn="ctr"/>
            <a:r>
              <a:rPr lang="en-US" sz="1800" b="1" i="1" dirty="0">
                <a:solidFill>
                  <a:schemeClr val="tx1">
                    <a:lumMod val="95000"/>
                    <a:lumOff val="5000"/>
                  </a:schemeClr>
                </a:solidFill>
                <a:latin typeface="Times New Roman" charset="0"/>
                <a:ea typeface="Times New Roman" charset="0"/>
                <a:cs typeface="Times New Roman" charset="0"/>
              </a:rPr>
              <a:t>How can a spacecraft autonomously descend for a touch-and-go sampling process to a chosen landmark</a:t>
            </a:r>
            <a:br>
              <a:rPr lang="en-US" sz="1800" b="1" i="1" dirty="0">
                <a:solidFill>
                  <a:schemeClr val="tx1">
                    <a:lumMod val="95000"/>
                    <a:lumOff val="5000"/>
                  </a:schemeClr>
                </a:solidFill>
                <a:latin typeface="Times New Roman" charset="0"/>
                <a:ea typeface="Times New Roman" charset="0"/>
                <a:cs typeface="Times New Roman" charset="0"/>
              </a:rPr>
            </a:br>
            <a:r>
              <a:rPr lang="en-US" sz="1800" b="1" i="1" dirty="0">
                <a:solidFill>
                  <a:schemeClr val="tx1">
                    <a:lumMod val="95000"/>
                    <a:lumOff val="5000"/>
                  </a:schemeClr>
                </a:solidFill>
                <a:latin typeface="Times New Roman" charset="0"/>
                <a:ea typeface="Times New Roman" charset="0"/>
                <a:cs typeface="Times New Roman" charset="0"/>
              </a:rPr>
              <a:t>robustly and optimally, while being accurate and safe?</a:t>
            </a:r>
          </a:p>
        </p:txBody>
      </p:sp>
      <p:sp>
        <p:nvSpPr>
          <p:cNvPr id="18" name="Content Placeholder 2"/>
          <p:cNvSpPr>
            <a:spLocks noGrp="1"/>
          </p:cNvSpPr>
          <p:nvPr>
            <p:ph idx="1"/>
          </p:nvPr>
        </p:nvSpPr>
        <p:spPr>
          <a:xfrm>
            <a:off x="2175591" y="1579688"/>
            <a:ext cx="6841430" cy="3351105"/>
          </a:xfrm>
        </p:spPr>
        <p:txBody>
          <a:bodyPr>
            <a:normAutofit/>
          </a:bodyPr>
          <a:lstStyle/>
          <a:p>
            <a:r>
              <a:rPr lang="nl-NL" sz="1400" dirty="0">
                <a:latin typeface="Times New Roman" panose="02020603050405020304" pitchFamily="18" charset="0"/>
                <a:cs typeface="Times New Roman" panose="02020603050405020304" pitchFamily="18" charset="0"/>
              </a:rPr>
              <a:t>How </a:t>
            </a:r>
            <a:r>
              <a:rPr lang="nl-NL" sz="1400" dirty="0" err="1">
                <a:latin typeface="Times New Roman" panose="02020603050405020304" pitchFamily="18" charset="0"/>
                <a:cs typeface="Times New Roman" panose="02020603050405020304" pitchFamily="18" charset="0"/>
              </a:rPr>
              <a:t>can</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the</a:t>
            </a:r>
            <a:r>
              <a:rPr lang="nl-NL" sz="1400" dirty="0">
                <a:latin typeface="Times New Roman" panose="02020603050405020304" pitchFamily="18" charset="0"/>
                <a:cs typeface="Times New Roman" panose="02020603050405020304" pitchFamily="18" charset="0"/>
              </a:rPr>
              <a:t> SC attitude </a:t>
            </a:r>
            <a:r>
              <a:rPr lang="nl-NL" sz="1400" dirty="0" err="1">
                <a:latin typeface="Times New Roman" panose="02020603050405020304" pitchFamily="18" charset="0"/>
                <a:cs typeface="Times New Roman" panose="02020603050405020304" pitchFamily="18" charset="0"/>
              </a:rPr>
              <a:t>and</a:t>
            </a:r>
            <a:r>
              <a:rPr lang="nl-NL" sz="1400" dirty="0">
                <a:latin typeface="Times New Roman" panose="02020603050405020304" pitchFamily="18" charset="0"/>
                <a:cs typeface="Times New Roman" panose="02020603050405020304" pitchFamily="18" charset="0"/>
              </a:rPr>
              <a:t> orbital </a:t>
            </a:r>
            <a:r>
              <a:rPr lang="nl-NL" sz="1400" dirty="0" err="1">
                <a:latin typeface="Times New Roman" panose="02020603050405020304" pitchFamily="18" charset="0"/>
                <a:cs typeface="Times New Roman" panose="02020603050405020304" pitchFamily="18" charset="0"/>
              </a:rPr>
              <a:t>dynamics</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be</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represented</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by</a:t>
            </a:r>
            <a:r>
              <a:rPr lang="nl-NL" sz="1400" dirty="0">
                <a:latin typeface="Times New Roman" panose="02020603050405020304" pitchFamily="18" charset="0"/>
                <a:cs typeface="Times New Roman" panose="02020603050405020304" pitchFamily="18" charset="0"/>
              </a:rPr>
              <a:t> </a:t>
            </a:r>
            <a:r>
              <a:rPr lang="nl-NL" sz="1400" dirty="0" err="1" smtClean="0">
                <a:latin typeface="Times New Roman" panose="02020603050405020304" pitchFamily="18" charset="0"/>
                <a:cs typeface="Times New Roman" panose="02020603050405020304" pitchFamily="18" charset="0"/>
              </a:rPr>
              <a:t>dual</a:t>
            </a:r>
            <a:r>
              <a:rPr lang="nl-NL" sz="1400" dirty="0" smtClean="0">
                <a:latin typeface="Times New Roman" panose="02020603050405020304" pitchFamily="18" charset="0"/>
                <a:cs typeface="Times New Roman" panose="02020603050405020304" pitchFamily="18" charset="0"/>
              </a:rPr>
              <a:t> </a:t>
            </a:r>
            <a:r>
              <a:rPr lang="nl-NL" sz="1400" dirty="0" err="1" smtClean="0">
                <a:latin typeface="Times New Roman" panose="02020603050405020304" pitchFamily="18" charset="0"/>
                <a:cs typeface="Times New Roman" panose="02020603050405020304" pitchFamily="18" charset="0"/>
              </a:rPr>
              <a:t>quaternions</a:t>
            </a:r>
            <a:r>
              <a:rPr lang="nl-NL" sz="1400" dirty="0" smtClean="0">
                <a:latin typeface="Times New Roman" panose="02020603050405020304" pitchFamily="18" charset="0"/>
                <a:cs typeface="Times New Roman" panose="02020603050405020304" pitchFamily="18" charset="0"/>
              </a:rPr>
              <a:t>?</a:t>
            </a:r>
            <a:endParaRPr lang="nl-NL" sz="1400" dirty="0">
              <a:latin typeface="Times New Roman" panose="02020603050405020304" pitchFamily="18" charset="0"/>
              <a:cs typeface="Times New Roman" panose="02020603050405020304" pitchFamily="18" charset="0"/>
            </a:endParaRPr>
          </a:p>
          <a:p>
            <a:r>
              <a:rPr lang="nl-NL" sz="1400" dirty="0" err="1">
                <a:latin typeface="Times New Roman" panose="02020603050405020304" pitchFamily="18" charset="0"/>
                <a:cs typeface="Times New Roman" panose="02020603050405020304" pitchFamily="18" charset="0"/>
              </a:rPr>
              <a:t>What</a:t>
            </a:r>
            <a:r>
              <a:rPr lang="nl-NL" sz="1400" dirty="0">
                <a:latin typeface="Times New Roman" panose="02020603050405020304" pitchFamily="18" charset="0"/>
                <a:cs typeface="Times New Roman" panose="02020603050405020304" pitchFamily="18" charset="0"/>
              </a:rPr>
              <a:t> are </a:t>
            </a:r>
            <a:r>
              <a:rPr lang="nl-NL" sz="1400" dirty="0" err="1">
                <a:latin typeface="Times New Roman" panose="02020603050405020304" pitchFamily="18" charset="0"/>
                <a:cs typeface="Times New Roman" panose="02020603050405020304" pitchFamily="18" charset="0"/>
              </a:rPr>
              <a:t>the</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cost</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functions</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that</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need</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to</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be</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optimised</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the</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constraints</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they</a:t>
            </a:r>
            <a:r>
              <a:rPr lang="nl-NL" sz="1400" dirty="0">
                <a:latin typeface="Times New Roman" panose="02020603050405020304" pitchFamily="18" charset="0"/>
                <a:cs typeface="Times New Roman" panose="02020603050405020304" pitchFamily="18" charset="0"/>
              </a:rPr>
              <a:t> are subject </a:t>
            </a:r>
            <a:r>
              <a:rPr lang="nl-NL" sz="1400" dirty="0" err="1">
                <a:latin typeface="Times New Roman" panose="02020603050405020304" pitchFamily="18" charset="0"/>
                <a:cs typeface="Times New Roman" panose="02020603050405020304" pitchFamily="18" charset="0"/>
              </a:rPr>
              <a:t>to</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and</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how</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can</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they</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be</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formulated</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with</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dual</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quaternions</a:t>
            </a:r>
            <a:r>
              <a:rPr lang="nl-NL" sz="1400" dirty="0">
                <a:latin typeface="Times New Roman" panose="02020603050405020304" pitchFamily="18" charset="0"/>
                <a:cs typeface="Times New Roman" panose="02020603050405020304" pitchFamily="18" charset="0"/>
              </a:rPr>
              <a:t>?</a:t>
            </a:r>
          </a:p>
          <a:p>
            <a:r>
              <a:rPr lang="nl-NL" sz="1400" dirty="0">
                <a:latin typeface="Times New Roman" panose="02020603050405020304" pitchFamily="18" charset="0"/>
                <a:cs typeface="Times New Roman" panose="02020603050405020304" pitchFamily="18" charset="0"/>
              </a:rPr>
              <a:t>How </a:t>
            </a:r>
            <a:r>
              <a:rPr lang="nl-NL" sz="1400" dirty="0" err="1">
                <a:latin typeface="Times New Roman" panose="02020603050405020304" pitchFamily="18" charset="0"/>
                <a:cs typeface="Times New Roman" panose="02020603050405020304" pitchFamily="18" charset="0"/>
              </a:rPr>
              <a:t>can</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the</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method</a:t>
            </a:r>
            <a:r>
              <a:rPr lang="nl-NL" sz="1400" dirty="0">
                <a:latin typeface="Times New Roman" panose="02020603050405020304" pitchFamily="18" charset="0"/>
                <a:cs typeface="Times New Roman" panose="02020603050405020304" pitchFamily="18" charset="0"/>
              </a:rPr>
              <a:t> of </a:t>
            </a:r>
            <a:r>
              <a:rPr lang="nl-NL" sz="1400" dirty="0" err="1">
                <a:latin typeface="Times New Roman" panose="02020603050405020304" pitchFamily="18" charset="0"/>
                <a:cs typeface="Times New Roman" panose="02020603050405020304" pitchFamily="18" charset="0"/>
              </a:rPr>
              <a:t>successive</a:t>
            </a:r>
            <a:r>
              <a:rPr lang="nl-NL" sz="1400" dirty="0">
                <a:latin typeface="Times New Roman" panose="02020603050405020304" pitchFamily="18" charset="0"/>
                <a:cs typeface="Times New Roman" panose="02020603050405020304" pitchFamily="18" charset="0"/>
              </a:rPr>
              <a:t> convex </a:t>
            </a:r>
            <a:r>
              <a:rPr lang="nl-NL" sz="1400" dirty="0" err="1">
                <a:latin typeface="Times New Roman" panose="02020603050405020304" pitchFamily="18" charset="0"/>
                <a:cs typeface="Times New Roman" panose="02020603050405020304" pitchFamily="18" charset="0"/>
              </a:rPr>
              <a:t>optimisation</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SCvx</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be</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implemented</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to</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optimise</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the</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derived</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cost</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functions</a:t>
            </a:r>
            <a:r>
              <a:rPr lang="nl-NL" sz="1400" dirty="0">
                <a:latin typeface="Times New Roman" panose="02020603050405020304" pitchFamily="18" charset="0"/>
                <a:cs typeface="Times New Roman" panose="02020603050405020304" pitchFamily="18" charset="0"/>
              </a:rPr>
              <a:t>?</a:t>
            </a:r>
          </a:p>
          <a:p>
            <a:r>
              <a:rPr lang="nl-NL" sz="1400" dirty="0" err="1">
                <a:latin typeface="Times New Roman" panose="02020603050405020304" pitchFamily="18" charset="0"/>
                <a:cs typeface="Times New Roman" panose="02020603050405020304" pitchFamily="18" charset="0"/>
              </a:rPr>
              <a:t>What</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methods</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can</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be</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used</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to</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verify</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and</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validate</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the</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subsystems</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and</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guidance</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algorithm</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to</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qualify</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the</a:t>
            </a:r>
            <a:r>
              <a:rPr lang="nl-NL" sz="1400" dirty="0">
                <a:latin typeface="Times New Roman" panose="02020603050405020304" pitchFamily="18" charset="0"/>
                <a:cs typeface="Times New Roman" panose="02020603050405020304" pitchFamily="18" charset="0"/>
              </a:rPr>
              <a:t> system </a:t>
            </a:r>
            <a:r>
              <a:rPr lang="nl-NL" sz="1400" dirty="0" err="1">
                <a:latin typeface="Times New Roman" panose="02020603050405020304" pitchFamily="18" charset="0"/>
                <a:cs typeface="Times New Roman" panose="02020603050405020304" pitchFamily="18" charset="0"/>
              </a:rPr>
              <a:t>to</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be</a:t>
            </a:r>
            <a:r>
              <a:rPr lang="nl-NL" sz="1400" dirty="0">
                <a:latin typeface="Times New Roman" panose="02020603050405020304" pitchFamily="18" charset="0"/>
                <a:cs typeface="Times New Roman" panose="02020603050405020304" pitchFamily="18" charset="0"/>
              </a:rPr>
              <a:t> accurate, safe </a:t>
            </a:r>
            <a:r>
              <a:rPr lang="nl-NL" sz="1400" dirty="0" err="1">
                <a:latin typeface="Times New Roman" panose="02020603050405020304" pitchFamily="18" charset="0"/>
                <a:cs typeface="Times New Roman" panose="02020603050405020304" pitchFamily="18" charset="0"/>
              </a:rPr>
              <a:t>and</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robust</a:t>
            </a:r>
            <a:r>
              <a:rPr lang="nl-NL" sz="1400" dirty="0" smtClean="0">
                <a:latin typeface="Times New Roman" panose="02020603050405020304" pitchFamily="18" charset="0"/>
                <a:cs typeface="Times New Roman" panose="02020603050405020304" pitchFamily="18" charset="0"/>
              </a:rPr>
              <a:t>?</a:t>
            </a:r>
          </a:p>
          <a:p>
            <a:r>
              <a:rPr lang="nl-NL" sz="1400" dirty="0">
                <a:latin typeface="Times New Roman" panose="02020603050405020304" pitchFamily="18" charset="0"/>
                <a:cs typeface="Times New Roman" panose="02020603050405020304" pitchFamily="18" charset="0"/>
              </a:rPr>
              <a:t>How </a:t>
            </a:r>
            <a:r>
              <a:rPr lang="nl-NL" sz="1400" dirty="0" err="1">
                <a:latin typeface="Times New Roman" panose="02020603050405020304" pitchFamily="18" charset="0"/>
                <a:cs typeface="Times New Roman" panose="02020603050405020304" pitchFamily="18" charset="0"/>
              </a:rPr>
              <a:t>useful</a:t>
            </a:r>
            <a:r>
              <a:rPr lang="nl-NL" sz="1400" dirty="0">
                <a:latin typeface="Times New Roman" panose="02020603050405020304" pitchFamily="18" charset="0"/>
                <a:cs typeface="Times New Roman" panose="02020603050405020304" pitchFamily="18" charset="0"/>
              </a:rPr>
              <a:t> is </a:t>
            </a:r>
            <a:r>
              <a:rPr lang="nl-NL" sz="1400" dirty="0" err="1">
                <a:latin typeface="Times New Roman" panose="02020603050405020304" pitchFamily="18" charset="0"/>
                <a:cs typeface="Times New Roman" panose="02020603050405020304" pitchFamily="18" charset="0"/>
              </a:rPr>
              <a:t>this</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representation</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and</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can</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it</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be</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used</a:t>
            </a:r>
            <a:r>
              <a:rPr lang="nl-NL" sz="1400" dirty="0">
                <a:latin typeface="Times New Roman" panose="02020603050405020304" pitchFamily="18" charset="0"/>
                <a:cs typeface="Times New Roman" panose="02020603050405020304" pitchFamily="18" charset="0"/>
              </a:rPr>
              <a:t> in real time </a:t>
            </a:r>
            <a:r>
              <a:rPr lang="nl-NL" sz="1400" dirty="0" err="1">
                <a:latin typeface="Times New Roman" panose="02020603050405020304" pitchFamily="18" charset="0"/>
                <a:cs typeface="Times New Roman" panose="02020603050405020304" pitchFamily="18" charset="0"/>
              </a:rPr>
              <a:t>autonomous</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applications</a:t>
            </a:r>
            <a:r>
              <a:rPr lang="nl-NL" sz="1400" dirty="0">
                <a:latin typeface="Times New Roman" panose="02020603050405020304" pitchFamily="18" charset="0"/>
                <a:cs typeface="Times New Roman" panose="02020603050405020304" pitchFamily="18" charset="0"/>
              </a:rPr>
              <a:t>?</a:t>
            </a:r>
          </a:p>
          <a:p>
            <a:r>
              <a:rPr lang="nl-NL" sz="1400" dirty="0">
                <a:latin typeface="Times New Roman" panose="02020603050405020304" pitchFamily="18" charset="0"/>
                <a:cs typeface="Times New Roman" panose="02020603050405020304" pitchFamily="18" charset="0"/>
              </a:rPr>
              <a:t>How </a:t>
            </a:r>
            <a:r>
              <a:rPr lang="nl-NL" sz="1400" dirty="0" err="1">
                <a:latin typeface="Times New Roman" panose="02020603050405020304" pitchFamily="18" charset="0"/>
                <a:cs typeface="Times New Roman" panose="02020603050405020304" pitchFamily="18" charset="0"/>
              </a:rPr>
              <a:t>can</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the</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method</a:t>
            </a:r>
            <a:r>
              <a:rPr lang="nl-NL" sz="1400" dirty="0">
                <a:latin typeface="Times New Roman" panose="02020603050405020304" pitchFamily="18" charset="0"/>
                <a:cs typeface="Times New Roman" panose="02020603050405020304" pitchFamily="18" charset="0"/>
              </a:rPr>
              <a:t> of sampling </a:t>
            </a:r>
            <a:r>
              <a:rPr lang="nl-NL" sz="1400" dirty="0" err="1">
                <a:latin typeface="Times New Roman" panose="02020603050405020304" pitchFamily="18" charset="0"/>
                <a:cs typeface="Times New Roman" panose="02020603050405020304" pitchFamily="18" charset="0"/>
              </a:rPr>
              <a:t>based</a:t>
            </a:r>
            <a:r>
              <a:rPr lang="nl-NL" sz="1400" dirty="0">
                <a:latin typeface="Times New Roman" panose="02020603050405020304" pitchFamily="18" charset="0"/>
                <a:cs typeface="Times New Roman" panose="02020603050405020304" pitchFamily="18" charset="0"/>
              </a:rPr>
              <a:t> model </a:t>
            </a:r>
            <a:r>
              <a:rPr lang="nl-NL" sz="1400" dirty="0" err="1">
                <a:latin typeface="Times New Roman" panose="02020603050405020304" pitchFamily="18" charset="0"/>
                <a:cs typeface="Times New Roman" panose="02020603050405020304" pitchFamily="18" charset="0"/>
              </a:rPr>
              <a:t>predictive</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optimisation</a:t>
            </a:r>
            <a:r>
              <a:rPr lang="nl-NL" sz="1400" dirty="0">
                <a:latin typeface="Times New Roman" panose="02020603050405020304" pitchFamily="18" charset="0"/>
                <a:cs typeface="Times New Roman" panose="02020603050405020304" pitchFamily="18" charset="0"/>
              </a:rPr>
              <a:t> (SBMPO) </a:t>
            </a:r>
            <a:r>
              <a:rPr lang="nl-NL" sz="1400" dirty="0" err="1">
                <a:latin typeface="Times New Roman" panose="02020603050405020304" pitchFamily="18" charset="0"/>
                <a:cs typeface="Times New Roman" panose="02020603050405020304" pitchFamily="18" charset="0"/>
              </a:rPr>
              <a:t>be</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used</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to</a:t>
            </a:r>
            <a:r>
              <a:rPr lang="nl-NL" sz="1400" dirty="0">
                <a:latin typeface="Times New Roman" panose="02020603050405020304" pitchFamily="18" charset="0"/>
                <a:cs typeface="Times New Roman" panose="02020603050405020304" pitchFamily="18" charset="0"/>
              </a:rPr>
              <a:t> map a small Solar System body </a:t>
            </a:r>
            <a:r>
              <a:rPr lang="nl-NL" sz="1400" dirty="0" err="1">
                <a:latin typeface="Times New Roman" panose="02020603050405020304" pitchFamily="18" charset="0"/>
                <a:cs typeface="Times New Roman" panose="02020603050405020304" pitchFamily="18" charset="0"/>
              </a:rPr>
              <a:t>autonomously</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to</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provide</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the</a:t>
            </a:r>
            <a:r>
              <a:rPr lang="nl-NL" sz="1400" dirty="0">
                <a:latin typeface="Times New Roman" panose="02020603050405020304" pitchFamily="18" charset="0"/>
                <a:cs typeface="Times New Roman" panose="02020603050405020304" pitchFamily="18" charset="0"/>
              </a:rPr>
              <a:t> SC </a:t>
            </a:r>
            <a:r>
              <a:rPr lang="nl-NL" sz="1400" dirty="0" err="1">
                <a:latin typeface="Times New Roman" panose="02020603050405020304" pitchFamily="18" charset="0"/>
                <a:cs typeface="Times New Roman" panose="02020603050405020304" pitchFamily="18" charset="0"/>
              </a:rPr>
              <a:t>with</a:t>
            </a:r>
            <a:r>
              <a:rPr lang="nl-NL" sz="1400" dirty="0">
                <a:latin typeface="Times New Roman" panose="02020603050405020304" pitchFamily="18" charset="0"/>
                <a:cs typeface="Times New Roman" panose="02020603050405020304" pitchFamily="18" charset="0"/>
              </a:rPr>
              <a:t> a safe landmark </a:t>
            </a:r>
            <a:r>
              <a:rPr lang="nl-NL" sz="1400" dirty="0" err="1">
                <a:latin typeface="Times New Roman" panose="02020603050405020304" pitchFamily="18" charset="0"/>
                <a:cs typeface="Times New Roman" panose="02020603050405020304" pitchFamily="18" charset="0"/>
              </a:rPr>
              <a:t>for</a:t>
            </a:r>
            <a:r>
              <a:rPr lang="nl-NL" sz="1400" dirty="0">
                <a:latin typeface="Times New Roman" panose="02020603050405020304" pitchFamily="18" charset="0"/>
                <a:cs typeface="Times New Roman" panose="02020603050405020304" pitchFamily="18" charset="0"/>
              </a:rPr>
              <a:t> </a:t>
            </a:r>
            <a:r>
              <a:rPr lang="nl-NL" sz="1400" dirty="0" err="1">
                <a:latin typeface="Times New Roman" panose="02020603050405020304" pitchFamily="18" charset="0"/>
                <a:cs typeface="Times New Roman" panose="02020603050405020304" pitchFamily="18" charset="0"/>
              </a:rPr>
              <a:t>descent</a:t>
            </a:r>
            <a:r>
              <a:rPr lang="nl-NL" sz="1400" dirty="0">
                <a:latin typeface="Times New Roman" panose="02020603050405020304" pitchFamily="18" charset="0"/>
                <a:cs typeface="Times New Roman" panose="02020603050405020304" pitchFamily="18" charset="0"/>
              </a:rPr>
              <a:t>?</a:t>
            </a:r>
          </a:p>
          <a:p>
            <a:endParaRPr lang="nl-NL" sz="2000" dirty="0">
              <a:latin typeface="Times New Roman" panose="02020603050405020304" pitchFamily="18" charset="0"/>
              <a:cs typeface="Times New Roman" panose="02020603050405020304" pitchFamily="18" charset="0"/>
            </a:endParaRPr>
          </a:p>
        </p:txBody>
      </p:sp>
      <p:sp>
        <p:nvSpPr>
          <p:cNvPr id="19" name="Content Placeholder 2"/>
          <p:cNvSpPr txBox="1">
            <a:spLocks/>
          </p:cNvSpPr>
          <p:nvPr/>
        </p:nvSpPr>
        <p:spPr>
          <a:xfrm>
            <a:off x="124234" y="1269188"/>
            <a:ext cx="1572981"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3558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1835150" y="-141096"/>
            <a:ext cx="7189126" cy="857250"/>
          </a:xfrm>
        </p:spPr>
        <p:txBody>
          <a:bodyPr>
            <a:normAutofit/>
          </a:bodyPr>
          <a:lstStyle/>
          <a:p>
            <a:pPr algn="ctr"/>
            <a:r>
              <a:rPr lang="en-US" dirty="0" smtClean="0">
                <a:solidFill>
                  <a:schemeClr val="tx1">
                    <a:lumMod val="95000"/>
                    <a:lumOff val="5000"/>
                  </a:schemeClr>
                </a:solidFill>
                <a:latin typeface="Times New Roman" charset="0"/>
                <a:ea typeface="Times New Roman" charset="0"/>
                <a:cs typeface="Times New Roman" charset="0"/>
              </a:rPr>
              <a:t>Which small Solar System bodies?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4235" y="1579688"/>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24" name="Content Placeholder 2"/>
          <p:cNvSpPr>
            <a:spLocks noGrp="1"/>
          </p:cNvSpPr>
          <p:nvPr>
            <p:ph idx="1"/>
          </p:nvPr>
        </p:nvSpPr>
        <p:spPr>
          <a:xfrm>
            <a:off x="2483519" y="874526"/>
            <a:ext cx="6205578" cy="1085143"/>
          </a:xfrm>
        </p:spPr>
        <p:txBody>
          <a:bodyPr>
            <a:normAutofit/>
          </a:bodyPr>
          <a:lstStyle/>
          <a:p>
            <a:r>
              <a:rPr lang="nl-NL" sz="2000" dirty="0" err="1" smtClean="0">
                <a:latin typeface="Times New Roman" panose="02020603050405020304" pitchFamily="18" charset="0"/>
                <a:cs typeface="Times New Roman" panose="02020603050405020304" pitchFamily="18" charset="0"/>
              </a:rPr>
              <a:t>Requirements</a:t>
            </a:r>
            <a:endParaRPr lang="nl-NL" sz="2000" dirty="0" smtClean="0">
              <a:latin typeface="Times New Roman" panose="02020603050405020304" pitchFamily="18" charset="0"/>
              <a:cs typeface="Times New Roman" panose="02020603050405020304" pitchFamily="18" charset="0"/>
            </a:endParaRPr>
          </a:p>
          <a:p>
            <a:pPr lvl="1"/>
            <a:r>
              <a:rPr lang="nl-NL" sz="1600" dirty="0" err="1" smtClean="0">
                <a:latin typeface="Times New Roman" panose="02020603050405020304" pitchFamily="18" charset="0"/>
                <a:cs typeface="Times New Roman" panose="02020603050405020304" pitchFamily="18" charset="0"/>
              </a:rPr>
              <a:t>Sufficient</a:t>
            </a:r>
            <a:r>
              <a:rPr lang="nl-NL" sz="1600" dirty="0" smtClean="0">
                <a:latin typeface="Times New Roman" panose="02020603050405020304" pitchFamily="18" charset="0"/>
                <a:cs typeface="Times New Roman" panose="02020603050405020304" pitchFamily="18" charset="0"/>
              </a:rPr>
              <a:t> property </a:t>
            </a:r>
            <a:r>
              <a:rPr lang="nl-NL" sz="1600" dirty="0" err="1" smtClean="0">
                <a:latin typeface="Times New Roman" panose="02020603050405020304" pitchFamily="18" charset="0"/>
                <a:cs typeface="Times New Roman" panose="02020603050405020304" pitchFamily="18" charset="0"/>
              </a:rPr>
              <a:t>models</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available</a:t>
            </a:r>
            <a:endParaRPr lang="nl-NL" sz="1600" dirty="0">
              <a:latin typeface="Times New Roman" panose="02020603050405020304" pitchFamily="18" charset="0"/>
              <a:cs typeface="Times New Roman" panose="02020603050405020304" pitchFamily="18" charset="0"/>
            </a:endParaRPr>
          </a:p>
          <a:p>
            <a:pPr lvl="1"/>
            <a:r>
              <a:rPr lang="nl-NL" sz="1600" dirty="0" err="1" smtClean="0">
                <a:latin typeface="Times New Roman" panose="02020603050405020304" pitchFamily="18" charset="0"/>
                <a:cs typeface="Times New Roman" panose="02020603050405020304" pitchFamily="18" charset="0"/>
              </a:rPr>
              <a:t>Irregularly</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shaped</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and</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varied</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sizes</a:t>
            </a:r>
            <a:endParaRPr lang="nl-NL" sz="1600" dirty="0">
              <a:latin typeface="Times New Roman" panose="02020603050405020304" pitchFamily="18" charset="0"/>
              <a:cs typeface="Times New Roman" panose="02020603050405020304" pitchFamily="18" charset="0"/>
            </a:endParaRPr>
          </a:p>
          <a:p>
            <a:endParaRPr lang="nl-NL"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2339752" y="2244610"/>
            <a:ext cx="5976664" cy="2786710"/>
          </a:xfrm>
          <a:prstGeom prst="rect">
            <a:avLst/>
          </a:prstGeom>
        </p:spPr>
      </p:pic>
      <p:sp>
        <p:nvSpPr>
          <p:cNvPr id="25" name="Content Placeholder 2"/>
          <p:cNvSpPr txBox="1">
            <a:spLocks/>
          </p:cNvSpPr>
          <p:nvPr/>
        </p:nvSpPr>
        <p:spPr>
          <a:xfrm>
            <a:off x="2483768" y="2118042"/>
            <a:ext cx="5688632" cy="30805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80000"/>
              </a:lnSpc>
              <a:spcBef>
                <a:spcPts val="0"/>
              </a:spcBef>
              <a:spcAft>
                <a:spcPts val="0"/>
              </a:spcAft>
              <a:buClrTx/>
              <a:buSzTx/>
              <a:buFontTx/>
              <a:buNone/>
              <a:tabLst/>
              <a:defRPr/>
            </a:pPr>
            <a:r>
              <a:rPr lang="nl-NL" sz="1200" dirty="0" err="1" smtClean="0">
                <a:latin typeface="Times New Roman" panose="02020603050405020304" pitchFamily="18" charset="0"/>
                <a:cs typeface="Times New Roman" panose="02020603050405020304" pitchFamily="18" charset="0"/>
              </a:rPr>
              <a:t>Table</a:t>
            </a:r>
            <a:r>
              <a:rPr lang="nl-NL" sz="1200" dirty="0" smtClean="0">
                <a:latin typeface="Times New Roman" panose="02020603050405020304" pitchFamily="18" charset="0"/>
                <a:cs typeface="Times New Roman" panose="02020603050405020304" pitchFamily="18" charset="0"/>
              </a:rPr>
              <a:t> 1: </a:t>
            </a:r>
            <a:r>
              <a:rPr lang="nl-NL" sz="1200" dirty="0" err="1" smtClean="0">
                <a:latin typeface="Times New Roman" panose="02020603050405020304" pitchFamily="18" charset="0"/>
                <a:cs typeface="Times New Roman" panose="02020603050405020304" pitchFamily="18" charset="0"/>
              </a:rPr>
              <a:t>Key</a:t>
            </a:r>
            <a:r>
              <a:rPr lang="nl-NL" sz="1200" dirty="0" smtClean="0">
                <a:latin typeface="Times New Roman" panose="02020603050405020304" pitchFamily="18" charset="0"/>
                <a:cs typeface="Times New Roman" panose="02020603050405020304" pitchFamily="18" charset="0"/>
              </a:rPr>
              <a:t> Parameters of Target Small Solar System </a:t>
            </a:r>
            <a:r>
              <a:rPr lang="nl-NL" sz="1200" dirty="0" err="1" smtClean="0">
                <a:latin typeface="Times New Roman" panose="02020603050405020304" pitchFamily="18" charset="0"/>
                <a:cs typeface="Times New Roman" panose="02020603050405020304" pitchFamily="18" charset="0"/>
              </a:rPr>
              <a:t>Bodies</a:t>
            </a:r>
            <a:endParaRPr lang="nl-NL" sz="12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5997" y="664671"/>
            <a:ext cx="1817115" cy="178607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4284" y="2492753"/>
            <a:ext cx="4228828" cy="195465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2415" y="662569"/>
            <a:ext cx="2339705" cy="1786071"/>
          </a:xfrm>
          <a:prstGeom prst="rect">
            <a:avLst/>
          </a:prstGeom>
        </p:spPr>
      </p:pic>
      <p:sp>
        <p:nvSpPr>
          <p:cNvPr id="8" name="TextBox 7"/>
          <p:cNvSpPr txBox="1"/>
          <p:nvPr/>
        </p:nvSpPr>
        <p:spPr>
          <a:xfrm>
            <a:off x="2918418" y="4557912"/>
            <a:ext cx="5040560"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1: </a:t>
            </a:r>
            <a:r>
              <a:rPr lang="en-US" sz="1200" dirty="0" err="1" smtClean="0">
                <a:latin typeface="Times New Roman" charset="0"/>
                <a:ea typeface="Times New Roman" charset="0"/>
                <a:cs typeface="Times New Roman" charset="0"/>
              </a:rPr>
              <a:t>Kleopatra</a:t>
            </a:r>
            <a:r>
              <a:rPr lang="en-US" sz="1200" dirty="0" smtClean="0">
                <a:latin typeface="Times New Roman" charset="0"/>
                <a:ea typeface="Times New Roman" charset="0"/>
                <a:cs typeface="Times New Roman" charset="0"/>
              </a:rPr>
              <a:t> (Top left), Comet 67P (Top right) and Itokawa (Bottom). (Not to scale) </a:t>
            </a:r>
            <a:endParaRPr lang="en-US" sz="12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5536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4">
                                            <p:txEl>
                                              <p:pRg st="0" end="0"/>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4">
                                            <p:txEl>
                                              <p:pRg st="1" end="1"/>
                                            </p:txEl>
                                          </p:spTgt>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4">
                                            <p:txEl>
                                              <p:pRg st="2" end="2"/>
                                            </p:txEl>
                                          </p:spTgt>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5">
                                            <p:txEl>
                                              <p:pRg st="0" end="0"/>
                                            </p:txEl>
                                          </p:spTgt>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P spid="24" grpId="1" build="p"/>
      <p:bldP spid="25" grpId="0" build="p"/>
      <p:bldP spid="25" grpId="1" build="p"/>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1945537" y="-160337"/>
            <a:ext cx="7090513" cy="857250"/>
          </a:xfrm>
        </p:spPr>
        <p:txBody>
          <a:bodyPr/>
          <a:lstStyle/>
          <a:p>
            <a:pPr algn="ctr"/>
            <a:r>
              <a:rPr lang="en-US" dirty="0" smtClean="0">
                <a:solidFill>
                  <a:schemeClr val="tx1">
                    <a:lumMod val="95000"/>
                    <a:lumOff val="5000"/>
                  </a:schemeClr>
                </a:solidFill>
                <a:latin typeface="Times New Roman" charset="0"/>
                <a:ea typeface="Times New Roman" charset="0"/>
                <a:cs typeface="Times New Roman" charset="0"/>
              </a:rPr>
              <a:t>Which </a:t>
            </a:r>
            <a:r>
              <a:rPr lang="en-US" dirty="0" err="1" smtClean="0">
                <a:solidFill>
                  <a:schemeClr val="tx1">
                    <a:lumMod val="95000"/>
                    <a:lumOff val="5000"/>
                  </a:schemeClr>
                </a:solidFill>
                <a:latin typeface="Times New Roman" charset="0"/>
                <a:ea typeface="Times New Roman" charset="0"/>
                <a:cs typeface="Times New Roman" charset="0"/>
              </a:rPr>
              <a:t>spacecrafts</a:t>
            </a:r>
            <a:r>
              <a:rPr lang="en-US" dirty="0" smtClean="0">
                <a:solidFill>
                  <a:schemeClr val="tx1">
                    <a:lumMod val="95000"/>
                    <a:lumOff val="5000"/>
                  </a:schemeClr>
                </a:solidFill>
                <a:latin typeface="Times New Roman" charset="0"/>
                <a:ea typeface="Times New Roman" charset="0"/>
                <a:cs typeface="Times New Roman" charset="0"/>
              </a:rPr>
              <a:t> (SCs)?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4235" y="1579688"/>
            <a:ext cx="1572980" cy="223596"/>
          </a:xfrm>
          <a:prstGeom prst="rect">
            <a:avLst/>
          </a:prstGeom>
          <a:ln w="25400">
            <a:solidFill>
              <a:schemeClr val="tx1">
                <a:lumMod val="95000"/>
                <a:lumOff val="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Content Placeholder 2"/>
          <p:cNvSpPr>
            <a:spLocks noGrp="1"/>
          </p:cNvSpPr>
          <p:nvPr>
            <p:ph idx="1"/>
          </p:nvPr>
        </p:nvSpPr>
        <p:spPr>
          <a:xfrm>
            <a:off x="2483519" y="874526"/>
            <a:ext cx="6205578" cy="1309081"/>
          </a:xfrm>
        </p:spPr>
        <p:txBody>
          <a:bodyPr>
            <a:normAutofit/>
          </a:bodyPr>
          <a:lstStyle/>
          <a:p>
            <a:r>
              <a:rPr lang="nl-NL" sz="2000" dirty="0" err="1" smtClean="0">
                <a:latin typeface="Times New Roman" panose="02020603050405020304" pitchFamily="18" charset="0"/>
                <a:cs typeface="Times New Roman" panose="02020603050405020304" pitchFamily="18" charset="0"/>
              </a:rPr>
              <a:t>Requirements</a:t>
            </a:r>
            <a:endParaRPr lang="nl-NL" sz="2000" dirty="0" smtClean="0">
              <a:latin typeface="Times New Roman" panose="02020603050405020304" pitchFamily="18" charset="0"/>
              <a:cs typeface="Times New Roman" panose="02020603050405020304" pitchFamily="18" charset="0"/>
            </a:endParaRPr>
          </a:p>
          <a:p>
            <a:pPr lvl="1"/>
            <a:r>
              <a:rPr lang="nl-NL" sz="1700" dirty="0" err="1" smtClean="0">
                <a:latin typeface="Times New Roman" panose="02020603050405020304" pitchFamily="18" charset="0"/>
                <a:cs typeface="Times New Roman" panose="02020603050405020304" pitchFamily="18" charset="0"/>
              </a:rPr>
              <a:t>Able</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to</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operate</a:t>
            </a:r>
            <a:r>
              <a:rPr lang="nl-NL" sz="1700" dirty="0" smtClean="0">
                <a:latin typeface="Times New Roman" panose="02020603050405020304" pitchFamily="18" charset="0"/>
                <a:cs typeface="Times New Roman" panose="02020603050405020304" pitchFamily="18" charset="0"/>
              </a:rPr>
              <a:t> at a </a:t>
            </a:r>
            <a:r>
              <a:rPr lang="nl-NL" sz="1700" dirty="0" err="1" smtClean="0">
                <a:latin typeface="Times New Roman" panose="02020603050405020304" pitchFamily="18" charset="0"/>
                <a:cs typeface="Times New Roman" panose="02020603050405020304" pitchFamily="18" charset="0"/>
              </a:rPr>
              <a:t>distance</a:t>
            </a:r>
            <a:r>
              <a:rPr lang="nl-NL" sz="1700" dirty="0" smtClean="0">
                <a:latin typeface="Times New Roman" panose="02020603050405020304" pitchFamily="18" charset="0"/>
                <a:cs typeface="Times New Roman" panose="02020603050405020304" pitchFamily="18" charset="0"/>
              </a:rPr>
              <a:t> of 1.2~3 au </a:t>
            </a:r>
            <a:r>
              <a:rPr lang="nl-NL" sz="1700" dirty="0" err="1" smtClean="0">
                <a:latin typeface="Times New Roman" panose="02020603050405020304" pitchFamily="18" charset="0"/>
                <a:cs typeface="Times New Roman" panose="02020603050405020304" pitchFamily="18" charset="0"/>
              </a:rPr>
              <a:t>from</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the</a:t>
            </a:r>
            <a:r>
              <a:rPr lang="nl-NL" sz="1700" dirty="0" smtClean="0">
                <a:latin typeface="Times New Roman" panose="02020603050405020304" pitchFamily="18" charset="0"/>
                <a:cs typeface="Times New Roman" panose="02020603050405020304" pitchFamily="18" charset="0"/>
              </a:rPr>
              <a:t> Sun</a:t>
            </a:r>
            <a:endParaRPr lang="nl-NL" sz="1700" dirty="0">
              <a:latin typeface="Times New Roman" panose="02020603050405020304" pitchFamily="18" charset="0"/>
              <a:cs typeface="Times New Roman" panose="02020603050405020304" pitchFamily="18" charset="0"/>
            </a:endParaRPr>
          </a:p>
          <a:p>
            <a:pPr lvl="1"/>
            <a:r>
              <a:rPr lang="nl-NL" sz="1700" dirty="0" err="1" smtClean="0">
                <a:latin typeface="Times New Roman" panose="02020603050405020304" pitchFamily="18" charset="0"/>
                <a:cs typeface="Times New Roman" panose="02020603050405020304" pitchFamily="18" charset="0"/>
              </a:rPr>
              <a:t>Able</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to</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conduct</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descent</a:t>
            </a:r>
            <a:r>
              <a:rPr lang="nl-NL" sz="1700" dirty="0">
                <a:latin typeface="Times New Roman" panose="02020603050405020304" pitchFamily="18" charset="0"/>
                <a:cs typeface="Times New Roman" panose="02020603050405020304" pitchFamily="18" charset="0"/>
              </a:rPr>
              <a:t> </a:t>
            </a:r>
            <a:r>
              <a:rPr lang="nl-NL" sz="1700" dirty="0" smtClean="0">
                <a:latin typeface="Times New Roman" panose="02020603050405020304" pitchFamily="18" charset="0"/>
                <a:cs typeface="Times New Roman" panose="02020603050405020304" pitchFamily="18" charset="0"/>
              </a:rPr>
              <a:t>on a small Solar System body</a:t>
            </a:r>
            <a:endParaRPr lang="nl-NL" sz="1700" dirty="0">
              <a:latin typeface="Times New Roman" panose="02020603050405020304" pitchFamily="18" charset="0"/>
              <a:cs typeface="Times New Roman" panose="02020603050405020304" pitchFamily="18" charset="0"/>
            </a:endParaRPr>
          </a:p>
          <a:p>
            <a:endParaRPr lang="nl-NL" sz="20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2395872" y="2431142"/>
            <a:ext cx="6380871" cy="2331796"/>
          </a:xfrm>
          <a:prstGeom prst="rect">
            <a:avLst/>
          </a:prstGeom>
        </p:spPr>
      </p:pic>
      <p:sp>
        <p:nvSpPr>
          <p:cNvPr id="24" name="Content Placeholder 2"/>
          <p:cNvSpPr txBox="1">
            <a:spLocks/>
          </p:cNvSpPr>
          <p:nvPr/>
        </p:nvSpPr>
        <p:spPr>
          <a:xfrm>
            <a:off x="2741991" y="2272070"/>
            <a:ext cx="5688632" cy="308057"/>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80000"/>
              </a:lnSpc>
              <a:spcBef>
                <a:spcPts val="0"/>
              </a:spcBef>
              <a:spcAft>
                <a:spcPts val="0"/>
              </a:spcAft>
              <a:buClrTx/>
              <a:buSzTx/>
              <a:buFontTx/>
              <a:buNone/>
              <a:tabLst/>
              <a:defRPr/>
            </a:pPr>
            <a:r>
              <a:rPr lang="nl-NL" sz="1200" dirty="0" err="1" smtClean="0">
                <a:latin typeface="Times New Roman" panose="02020603050405020304" pitchFamily="18" charset="0"/>
                <a:cs typeface="Times New Roman" panose="02020603050405020304" pitchFamily="18" charset="0"/>
              </a:rPr>
              <a:t>Table</a:t>
            </a:r>
            <a:r>
              <a:rPr lang="nl-NL" sz="1200" dirty="0" smtClean="0">
                <a:latin typeface="Times New Roman" panose="02020603050405020304" pitchFamily="18" charset="0"/>
                <a:cs typeface="Times New Roman" panose="02020603050405020304" pitchFamily="18" charset="0"/>
              </a:rPr>
              <a:t> 2: </a:t>
            </a:r>
            <a:r>
              <a:rPr lang="nl-NL" sz="1200" dirty="0" err="1" smtClean="0">
                <a:latin typeface="Times New Roman" panose="02020603050405020304" pitchFamily="18" charset="0"/>
                <a:cs typeface="Times New Roman" panose="02020603050405020304" pitchFamily="18" charset="0"/>
              </a:rPr>
              <a:t>Specifications</a:t>
            </a:r>
            <a:r>
              <a:rPr lang="nl-NL" sz="1200" dirty="0" smtClean="0">
                <a:latin typeface="Times New Roman" panose="02020603050405020304" pitchFamily="18" charset="0"/>
                <a:cs typeface="Times New Roman" panose="02020603050405020304" pitchFamily="18" charset="0"/>
              </a:rPr>
              <a:t> of </a:t>
            </a:r>
            <a:r>
              <a:rPr lang="nl-NL" sz="1200" dirty="0" err="1" smtClean="0">
                <a:latin typeface="Times New Roman" panose="02020603050405020304" pitchFamily="18" charset="0"/>
                <a:cs typeface="Times New Roman" panose="02020603050405020304" pitchFamily="18" charset="0"/>
              </a:rPr>
              <a:t>Rosetta</a:t>
            </a:r>
            <a:r>
              <a:rPr lang="nl-NL" sz="1200" dirty="0" smtClean="0">
                <a:latin typeface="Times New Roman" panose="02020603050405020304" pitchFamily="18" charset="0"/>
                <a:cs typeface="Times New Roman" panose="02020603050405020304" pitchFamily="18" charset="0"/>
              </a:rPr>
              <a:t> </a:t>
            </a:r>
            <a:r>
              <a:rPr lang="nl-NL" sz="1200" dirty="0" err="1" smtClean="0">
                <a:latin typeface="Times New Roman" panose="02020603050405020304" pitchFamily="18" charset="0"/>
                <a:cs typeface="Times New Roman" panose="02020603050405020304" pitchFamily="18" charset="0"/>
              </a:rPr>
              <a:t>and</a:t>
            </a:r>
            <a:r>
              <a:rPr lang="nl-NL" sz="1200" dirty="0" smtClean="0">
                <a:latin typeface="Times New Roman" panose="02020603050405020304" pitchFamily="18" charset="0"/>
                <a:cs typeface="Times New Roman" panose="02020603050405020304" pitchFamily="18" charset="0"/>
              </a:rPr>
              <a:t> OSIRIS-Rex as </a:t>
            </a:r>
            <a:r>
              <a:rPr lang="nl-NL" sz="1200" dirty="0" err="1" smtClean="0">
                <a:latin typeface="Times New Roman" panose="02020603050405020304" pitchFamily="18" charset="0"/>
                <a:cs typeface="Times New Roman" panose="02020603050405020304" pitchFamily="18" charset="0"/>
              </a:rPr>
              <a:t>reference</a:t>
            </a:r>
            <a:r>
              <a:rPr lang="nl-NL" sz="1200" dirty="0" smtClean="0">
                <a:latin typeface="Times New Roman" panose="02020603050405020304" pitchFamily="18" charset="0"/>
                <a:cs typeface="Times New Roman" panose="02020603050405020304" pitchFamily="18" charset="0"/>
              </a:rPr>
              <a:t> </a:t>
            </a:r>
            <a:r>
              <a:rPr lang="nl-NL" sz="1200" dirty="0" err="1" smtClean="0">
                <a:latin typeface="Times New Roman" panose="02020603050405020304" pitchFamily="18" charset="0"/>
                <a:cs typeface="Times New Roman" panose="02020603050405020304" pitchFamily="18" charset="0"/>
              </a:rPr>
              <a:t>SCs</a:t>
            </a:r>
            <a:r>
              <a:rPr lang="nl-NL" sz="1200" dirty="0" smtClean="0">
                <a:latin typeface="Times New Roman" panose="02020603050405020304" pitchFamily="18" charset="0"/>
                <a:cs typeface="Times New Roman" panose="02020603050405020304" pitchFamily="18" charset="0"/>
              </a:rPr>
              <a:t> </a:t>
            </a:r>
            <a:r>
              <a:rPr lang="nl-NL" sz="1200" dirty="0" err="1" smtClean="0">
                <a:latin typeface="Times New Roman" panose="02020603050405020304" pitchFamily="18" charset="0"/>
                <a:cs typeface="Times New Roman" panose="02020603050405020304" pitchFamily="18" charset="0"/>
              </a:rPr>
              <a:t>for</a:t>
            </a:r>
            <a:r>
              <a:rPr lang="nl-NL" sz="1200" dirty="0" smtClean="0">
                <a:latin typeface="Times New Roman" panose="02020603050405020304" pitchFamily="18" charset="0"/>
                <a:cs typeface="Times New Roman" panose="02020603050405020304" pitchFamily="18" charset="0"/>
              </a:rPr>
              <a:t> </a:t>
            </a:r>
            <a:r>
              <a:rPr lang="nl-NL" sz="1200" dirty="0" err="1" smtClean="0">
                <a:latin typeface="Times New Roman" panose="02020603050405020304" pitchFamily="18" charset="0"/>
                <a:cs typeface="Times New Roman" panose="02020603050405020304" pitchFamily="18" charset="0"/>
              </a:rPr>
              <a:t>mapping</a:t>
            </a:r>
            <a:r>
              <a:rPr lang="nl-NL" sz="1200" dirty="0" smtClean="0">
                <a:latin typeface="Times New Roman" panose="02020603050405020304" pitchFamily="18" charset="0"/>
                <a:cs typeface="Times New Roman" panose="02020603050405020304" pitchFamily="18" charset="0"/>
              </a:rPr>
              <a:t> </a:t>
            </a:r>
            <a:r>
              <a:rPr lang="nl-NL" sz="1200" dirty="0" err="1" smtClean="0">
                <a:latin typeface="Times New Roman" panose="02020603050405020304" pitchFamily="18" charset="0"/>
                <a:cs typeface="Times New Roman" panose="02020603050405020304" pitchFamily="18" charset="0"/>
              </a:rPr>
              <a:t>and</a:t>
            </a:r>
            <a:r>
              <a:rPr lang="nl-NL" sz="1200" dirty="0" smtClean="0">
                <a:latin typeface="Times New Roman" panose="02020603050405020304" pitchFamily="18" charset="0"/>
                <a:cs typeface="Times New Roman" panose="02020603050405020304" pitchFamily="18" charset="0"/>
              </a:rPr>
              <a:t> </a:t>
            </a:r>
            <a:r>
              <a:rPr lang="nl-NL" sz="1200" dirty="0" err="1" smtClean="0">
                <a:latin typeface="Times New Roman" panose="02020603050405020304" pitchFamily="18" charset="0"/>
                <a:cs typeface="Times New Roman" panose="02020603050405020304" pitchFamily="18" charset="0"/>
              </a:rPr>
              <a:t>descent</a:t>
            </a:r>
            <a:endParaRPr lang="nl-NL" sz="12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5993" y="776920"/>
            <a:ext cx="2609599" cy="156575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5876" y="2470750"/>
            <a:ext cx="3689831" cy="1766122"/>
          </a:xfrm>
          <a:prstGeom prst="rect">
            <a:avLst/>
          </a:prstGeom>
        </p:spPr>
      </p:pic>
      <p:sp>
        <p:nvSpPr>
          <p:cNvPr id="25" name="TextBox 24"/>
          <p:cNvSpPr txBox="1"/>
          <p:nvPr/>
        </p:nvSpPr>
        <p:spPr>
          <a:xfrm>
            <a:off x="2970513" y="4301273"/>
            <a:ext cx="5040560"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 OSIRIS-</a:t>
            </a:r>
            <a:r>
              <a:rPr lang="en-US" sz="1200" dirty="0" err="1" smtClean="0">
                <a:latin typeface="Times New Roman" charset="0"/>
                <a:ea typeface="Times New Roman" charset="0"/>
                <a:cs typeface="Times New Roman" charset="0"/>
              </a:rPr>
              <a:t>REx</a:t>
            </a:r>
            <a:r>
              <a:rPr lang="en-US" sz="1200" dirty="0" smtClean="0">
                <a:latin typeface="Times New Roman" charset="0"/>
                <a:ea typeface="Times New Roman" charset="0"/>
                <a:cs typeface="Times New Roman" charset="0"/>
              </a:rPr>
              <a:t> (Top), Rosetta (Bottom). (Not to scale) </a:t>
            </a:r>
            <a:endParaRPr lang="en-US" sz="12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83795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4">
                                            <p:txEl>
                                              <p:pRg st="1" end="1"/>
                                            </p:txEl>
                                          </p:spTgt>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4">
                                            <p:txEl>
                                              <p:pRg st="2" end="2"/>
                                            </p:txEl>
                                          </p:spTgt>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4" grpId="1" build="p"/>
      <p:bldP spid="24" grpId="0"/>
      <p:bldP spid="24" grpId="1"/>
      <p:bldP spid="25" grpId="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6536</TotalTime>
  <Words>1894</Words>
  <Application>Microsoft Office PowerPoint</Application>
  <PresentationFormat>On-screen Show (16:9)</PresentationFormat>
  <Paragraphs>527</Paragraphs>
  <Slides>46</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Times New Roman</vt:lpstr>
      <vt:lpstr>Wingdings</vt:lpstr>
      <vt:lpstr>Custom Design</vt:lpstr>
      <vt:lpstr>PowerPoint Presentation</vt:lpstr>
      <vt:lpstr>Why Asteroids?</vt:lpstr>
      <vt:lpstr>Recent Missions</vt:lpstr>
      <vt:lpstr>Why dual quaternions (DQs)?</vt:lpstr>
      <vt:lpstr>Why autonomous guidance?</vt:lpstr>
      <vt:lpstr>What are the available guidance  technologies?</vt:lpstr>
      <vt:lpstr>How can a spacecraft autonomously descend for a touch-and-go sampling process to a chosen landmark robustly and optimally, while being accurate and safe?</vt:lpstr>
      <vt:lpstr>Which small Solar System bodies?</vt:lpstr>
      <vt:lpstr>Which spacecrafts (SCs)?</vt:lpstr>
      <vt:lpstr>What is the environment like?</vt:lpstr>
      <vt:lpstr>What is required from the descent guidance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Questions?</vt:lpstr>
    </vt:vector>
  </TitlesOfParts>
  <Company>TU Delft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Saskia de Been</dc:creator>
  <cp:lastModifiedBy>Shriya Hazra</cp:lastModifiedBy>
  <cp:revision>130</cp:revision>
  <dcterms:created xsi:type="dcterms:W3CDTF">2015-07-09T11:57:30Z</dcterms:created>
  <dcterms:modified xsi:type="dcterms:W3CDTF">2019-03-23T19:21:51Z</dcterms:modified>
  <cp:contentStatus/>
</cp:coreProperties>
</file>